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300" r:id="rId2"/>
    <p:sldId id="301" r:id="rId3"/>
    <p:sldId id="278" r:id="rId4"/>
    <p:sldId id="302" r:id="rId5"/>
    <p:sldId id="315" r:id="rId6"/>
    <p:sldId id="316" r:id="rId7"/>
    <p:sldId id="317" r:id="rId8"/>
    <p:sldId id="303" r:id="rId9"/>
    <p:sldId id="307" r:id="rId10"/>
    <p:sldId id="308" r:id="rId11"/>
    <p:sldId id="310" r:id="rId12"/>
    <p:sldId id="311" r:id="rId13"/>
    <p:sldId id="312" r:id="rId14"/>
    <p:sldId id="318" r:id="rId15"/>
    <p:sldId id="319" r:id="rId16"/>
    <p:sldId id="320" r:id="rId17"/>
    <p:sldId id="321" r:id="rId18"/>
    <p:sldId id="322" r:id="rId19"/>
    <p:sldId id="313" r:id="rId20"/>
    <p:sldId id="314" r:id="rId21"/>
  </p:sldIdLst>
  <p:sldSz cx="10799763" cy="7199313"/>
  <p:notesSz cx="6807200" cy="9939338"/>
  <p:embeddedFontLs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AF4"/>
    <a:srgbClr val="2561B9"/>
    <a:srgbClr val="F5DBDC"/>
    <a:srgbClr val="F7CEFA"/>
    <a:srgbClr val="205D43"/>
    <a:srgbClr val="385723"/>
    <a:srgbClr val="203864"/>
    <a:srgbClr val="B02D38"/>
    <a:srgbClr val="548235"/>
    <a:srgbClr val="2B6A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3" autoAdjust="0"/>
    <p:restoredTop sz="96353" autoAdjust="0"/>
  </p:normalViewPr>
  <p:slideViewPr>
    <p:cSldViewPr snapToGrid="0">
      <p:cViewPr>
        <p:scale>
          <a:sx n="75" d="100"/>
          <a:sy n="75" d="100"/>
        </p:scale>
        <p:origin x="249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178222"/>
            <a:ext cx="9179799" cy="2506427"/>
          </a:xfrm>
        </p:spPr>
        <p:txBody>
          <a:bodyPr anchor="b"/>
          <a:lstStyle>
            <a:lvl1pPr algn="ctr">
              <a:defRPr sz="62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3781306"/>
            <a:ext cx="8099822" cy="1738167"/>
          </a:xfrm>
        </p:spPr>
        <p:txBody>
          <a:bodyPr/>
          <a:lstStyle>
            <a:lvl1pPr marL="0" indent="0" algn="ctr">
              <a:buNone/>
              <a:defRPr sz="2520"/>
            </a:lvl1pPr>
            <a:lvl2pPr marL="479969" indent="0" algn="ctr">
              <a:buNone/>
              <a:defRPr sz="2100"/>
            </a:lvl2pPr>
            <a:lvl3pPr marL="959937" indent="0" algn="ctr">
              <a:buNone/>
              <a:defRPr sz="1890"/>
            </a:lvl3pPr>
            <a:lvl4pPr marL="1439906" indent="0" algn="ctr">
              <a:buNone/>
              <a:defRPr sz="1680"/>
            </a:lvl4pPr>
            <a:lvl5pPr marL="1919874" indent="0" algn="ctr">
              <a:buNone/>
              <a:defRPr sz="1680"/>
            </a:lvl5pPr>
            <a:lvl6pPr marL="2399843" indent="0" algn="ctr">
              <a:buNone/>
              <a:defRPr sz="1680"/>
            </a:lvl6pPr>
            <a:lvl7pPr marL="2879811" indent="0" algn="ctr">
              <a:buNone/>
              <a:defRPr sz="1680"/>
            </a:lvl7pPr>
            <a:lvl8pPr marL="3359780" indent="0" algn="ctr">
              <a:buNone/>
              <a:defRPr sz="1680"/>
            </a:lvl8pPr>
            <a:lvl9pPr marL="3839748" indent="0" algn="ctr">
              <a:buNone/>
              <a:defRPr sz="168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06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41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383297"/>
            <a:ext cx="2328699" cy="610108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383297"/>
            <a:ext cx="6851100" cy="610108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92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69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1794831"/>
            <a:ext cx="9314796" cy="2994714"/>
          </a:xfrm>
        </p:spPr>
        <p:txBody>
          <a:bodyPr anchor="b"/>
          <a:lstStyle>
            <a:lvl1pPr>
              <a:defRPr sz="62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4817876"/>
            <a:ext cx="9314796" cy="15748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7996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993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3990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1987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399843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811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74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29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1916484"/>
            <a:ext cx="4589899" cy="45678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1916484"/>
            <a:ext cx="4589899" cy="45678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8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383299"/>
            <a:ext cx="9314796" cy="139153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1764832"/>
            <a:ext cx="4568805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2629749"/>
            <a:ext cx="4568805" cy="386796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1764832"/>
            <a:ext cx="4591306" cy="864917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79969" indent="0">
              <a:buNone/>
              <a:defRPr sz="2100" b="1"/>
            </a:lvl2pPr>
            <a:lvl3pPr marL="959937" indent="0">
              <a:buNone/>
              <a:defRPr sz="1890" b="1"/>
            </a:lvl3pPr>
            <a:lvl4pPr marL="1439906" indent="0">
              <a:buNone/>
              <a:defRPr sz="1680" b="1"/>
            </a:lvl4pPr>
            <a:lvl5pPr marL="1919874" indent="0">
              <a:buNone/>
              <a:defRPr sz="1680" b="1"/>
            </a:lvl5pPr>
            <a:lvl6pPr marL="2399843" indent="0">
              <a:buNone/>
              <a:defRPr sz="1680" b="1"/>
            </a:lvl6pPr>
            <a:lvl7pPr marL="2879811" indent="0">
              <a:buNone/>
              <a:defRPr sz="1680" b="1"/>
            </a:lvl7pPr>
            <a:lvl8pPr marL="3359780" indent="0">
              <a:buNone/>
              <a:defRPr sz="1680" b="1"/>
            </a:lvl8pPr>
            <a:lvl9pPr marL="3839748" indent="0">
              <a:buNone/>
              <a:defRPr sz="16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2629749"/>
            <a:ext cx="4591306" cy="386796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40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05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580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036570"/>
            <a:ext cx="5467380" cy="5116178"/>
          </a:xfrm>
        </p:spPr>
        <p:txBody>
          <a:bodyPr/>
          <a:lstStyle>
            <a:lvl1pPr>
              <a:defRPr sz="3359"/>
            </a:lvl1pPr>
            <a:lvl2pPr>
              <a:defRPr sz="2939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20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954"/>
            <a:ext cx="3483205" cy="1679840"/>
          </a:xfrm>
        </p:spPr>
        <p:txBody>
          <a:bodyPr anchor="b"/>
          <a:lstStyle>
            <a:lvl1pPr>
              <a:defRPr sz="33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036570"/>
            <a:ext cx="5467380" cy="5116178"/>
          </a:xfrm>
        </p:spPr>
        <p:txBody>
          <a:bodyPr anchor="t"/>
          <a:lstStyle>
            <a:lvl1pPr marL="0" indent="0">
              <a:buNone/>
              <a:defRPr sz="3359"/>
            </a:lvl1pPr>
            <a:lvl2pPr marL="479969" indent="0">
              <a:buNone/>
              <a:defRPr sz="2939"/>
            </a:lvl2pPr>
            <a:lvl3pPr marL="959937" indent="0">
              <a:buNone/>
              <a:defRPr sz="2520"/>
            </a:lvl3pPr>
            <a:lvl4pPr marL="1439906" indent="0">
              <a:buNone/>
              <a:defRPr sz="2100"/>
            </a:lvl4pPr>
            <a:lvl5pPr marL="1919874" indent="0">
              <a:buNone/>
              <a:defRPr sz="2100"/>
            </a:lvl5pPr>
            <a:lvl6pPr marL="2399843" indent="0">
              <a:buNone/>
              <a:defRPr sz="2100"/>
            </a:lvl6pPr>
            <a:lvl7pPr marL="2879811" indent="0">
              <a:buNone/>
              <a:defRPr sz="2100"/>
            </a:lvl7pPr>
            <a:lvl8pPr marL="3359780" indent="0">
              <a:buNone/>
              <a:defRPr sz="2100"/>
            </a:lvl8pPr>
            <a:lvl9pPr marL="3839748" indent="0">
              <a:buNone/>
              <a:defRPr sz="21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159794"/>
            <a:ext cx="3483205" cy="4001285"/>
          </a:xfrm>
        </p:spPr>
        <p:txBody>
          <a:bodyPr/>
          <a:lstStyle>
            <a:lvl1pPr marL="0" indent="0">
              <a:buNone/>
              <a:defRPr sz="1680"/>
            </a:lvl1pPr>
            <a:lvl2pPr marL="479969" indent="0">
              <a:buNone/>
              <a:defRPr sz="1470"/>
            </a:lvl2pPr>
            <a:lvl3pPr marL="959937" indent="0">
              <a:buNone/>
              <a:defRPr sz="1260"/>
            </a:lvl3pPr>
            <a:lvl4pPr marL="1439906" indent="0">
              <a:buNone/>
              <a:defRPr sz="1050"/>
            </a:lvl4pPr>
            <a:lvl5pPr marL="1919874" indent="0">
              <a:buNone/>
              <a:defRPr sz="1050"/>
            </a:lvl5pPr>
            <a:lvl6pPr marL="2399843" indent="0">
              <a:buNone/>
              <a:defRPr sz="1050"/>
            </a:lvl6pPr>
            <a:lvl7pPr marL="2879811" indent="0">
              <a:buNone/>
              <a:defRPr sz="1050"/>
            </a:lvl7pPr>
            <a:lvl8pPr marL="3359780" indent="0">
              <a:buNone/>
              <a:defRPr sz="1050"/>
            </a:lvl8pPr>
            <a:lvl9pPr marL="3839748" indent="0">
              <a:buNone/>
              <a:defRPr sz="10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07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383299"/>
            <a:ext cx="9314796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1916484"/>
            <a:ext cx="9314796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D24FF-8894-4E42-A053-18001AB61F4A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6672698"/>
            <a:ext cx="364492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6672698"/>
            <a:ext cx="2429947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91543-A878-4050-9997-B5BD40812E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54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59937" rtl="0" eaLnBrk="1" latinLnBrk="1" hangingPunct="1">
        <a:lnSpc>
          <a:spcPct val="90000"/>
        </a:lnSpc>
        <a:spcBef>
          <a:spcPct val="0"/>
        </a:spcBef>
        <a:buNone/>
        <a:defRPr sz="46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984" indent="-239984" algn="l" defTabSz="959937" rtl="0" eaLnBrk="1" latinLnBrk="1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19953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199921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9890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59859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39827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19796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599764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79733" indent="-239984" algn="l" defTabSz="959937" rtl="0" eaLnBrk="1" latinLnBrk="1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79969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59937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39906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19874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399843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79811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0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39748" algn="l" defTabSz="959937" rtl="0" eaLnBrk="1" latinLnBrk="1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3DBAE0C-497C-4DDA-B04F-ED7E2A7749B0}"/>
              </a:ext>
            </a:extLst>
          </p:cNvPr>
          <p:cNvSpPr txBox="1"/>
          <p:nvPr/>
        </p:nvSpPr>
        <p:spPr>
          <a:xfrm>
            <a:off x="0" y="3044280"/>
            <a:ext cx="107997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Ⅱ </a:t>
            </a:r>
            <a:r>
              <a:rPr lang="ko-KR" altLang="en-US" sz="44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통합관리 시스템 적용방안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B2FF7E-D77B-0C54-35EC-28485889B6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27"/>
          <a:stretch/>
        </p:blipFill>
        <p:spPr>
          <a:xfrm>
            <a:off x="0" y="-1"/>
            <a:ext cx="10864427" cy="719931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850C68-E37E-2207-0A8A-A0D3D69C42CF}"/>
              </a:ext>
            </a:extLst>
          </p:cNvPr>
          <p:cNvSpPr txBox="1"/>
          <p:nvPr/>
        </p:nvSpPr>
        <p:spPr>
          <a:xfrm>
            <a:off x="287734" y="1469901"/>
            <a:ext cx="4770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나눔스퀘어 ExtraBold"/>
              </a:rPr>
              <a:t>성과공유회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E84CB-1137-05FF-BA6E-73F7A6FCE7B4}"/>
              </a:ext>
            </a:extLst>
          </p:cNvPr>
          <p:cNvSpPr txBox="1"/>
          <p:nvPr/>
        </p:nvSpPr>
        <p:spPr>
          <a:xfrm>
            <a:off x="287734" y="1100569"/>
            <a:ext cx="311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ExtraBold"/>
              </a:rPr>
              <a:t>스마트농업 </a:t>
            </a:r>
            <a:r>
              <a:rPr lang="en-US" altLang="ko-KR" b="1" dirty="0">
                <a:solidFill>
                  <a:schemeClr val="bg1"/>
                </a:solidFill>
                <a:latin typeface="나눔스퀘어 ExtraBold"/>
              </a:rPr>
              <a:t>MBA</a:t>
            </a:r>
            <a:endParaRPr lang="ko-KR" altLang="en-US" b="1" dirty="0">
              <a:solidFill>
                <a:schemeClr val="bg1"/>
              </a:solidFill>
              <a:latin typeface="나눔스퀘어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7EBD3-8873-BD79-BFFE-657E6D50B396}"/>
              </a:ext>
            </a:extLst>
          </p:cNvPr>
          <p:cNvSpPr txBox="1"/>
          <p:nvPr/>
        </p:nvSpPr>
        <p:spPr>
          <a:xfrm>
            <a:off x="287734" y="3586132"/>
            <a:ext cx="3741791" cy="660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나눔스퀘어 ExtraBold"/>
              </a:rPr>
              <a:t>국립원예특작과학원 사과연구센터</a:t>
            </a:r>
            <a:endParaRPr lang="en-US" altLang="ko-KR" sz="1600" b="1" dirty="0">
              <a:solidFill>
                <a:schemeClr val="bg1"/>
              </a:solidFill>
              <a:latin typeface="나눔스퀘어 ExtraBold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나눔스퀘어 ExtraBold"/>
              </a:rPr>
              <a:t>박주현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C4C251C-110A-42EC-6D35-5BFA9DF514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86"/>
          <a:stretch/>
        </p:blipFill>
        <p:spPr>
          <a:xfrm>
            <a:off x="6266219" y="3044280"/>
            <a:ext cx="4533544" cy="382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85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E8B52-8057-319E-A649-FC625B3E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F551A1-7536-98C5-4AEE-05B110B857C0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80CEAB3-4FB9-D8E4-37A3-2DDE058EDC67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60" dirty="0"/>
              <a:t>MBA </a:t>
            </a:r>
            <a:r>
              <a:rPr lang="ko-KR" altLang="en-US" sz="1260" dirty="0"/>
              <a:t>성과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AA3F4E-5613-2002-DF4A-9D9F2AB517EE}"/>
              </a:ext>
            </a:extLst>
          </p:cNvPr>
          <p:cNvSpPr/>
          <p:nvPr/>
        </p:nvSpPr>
        <p:spPr>
          <a:xfrm>
            <a:off x="260498" y="2801435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파일 병합 및 </a:t>
            </a:r>
            <a:r>
              <a:rPr lang="ko-KR" altLang="en-US" dirty="0" err="1">
                <a:solidFill>
                  <a:schemeClr val="tx1"/>
                </a:solidFill>
              </a:rPr>
              <a:t>결측치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FC7393-0DD4-26FF-DE25-8A84EFBA33D4}"/>
              </a:ext>
            </a:extLst>
          </p:cNvPr>
          <p:cNvSpPr/>
          <p:nvPr/>
        </p:nvSpPr>
        <p:spPr>
          <a:xfrm>
            <a:off x="260498" y="3924115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동녹</a:t>
            </a:r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환경 상관 확인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042A19D-5AF6-07E0-ADBC-6C81AF964BC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791339" y="3401536"/>
            <a:ext cx="0" cy="522579"/>
          </a:xfrm>
          <a:prstGeom prst="straightConnector1">
            <a:avLst/>
          </a:prstGeom>
          <a:ln>
            <a:solidFill>
              <a:srgbClr val="2561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4F4CD49-AD7C-CD62-6D25-32155AE3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0" b="8448"/>
          <a:stretch/>
        </p:blipFill>
        <p:spPr>
          <a:xfrm>
            <a:off x="7081490" y="2519580"/>
            <a:ext cx="3346685" cy="18375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6684D-243F-71F4-23B2-06CF6AF4001E}"/>
              </a:ext>
            </a:extLst>
          </p:cNvPr>
          <p:cNvSpPr/>
          <p:nvPr/>
        </p:nvSpPr>
        <p:spPr>
          <a:xfrm>
            <a:off x="270658" y="5051875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최소제곱법</a:t>
            </a:r>
            <a:r>
              <a:rPr lang="ko-KR" altLang="en-US" dirty="0">
                <a:solidFill>
                  <a:schemeClr val="tx1"/>
                </a:solidFill>
              </a:rPr>
              <a:t> 회귀모델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145C509-F935-575D-C7A8-7049D3763A2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801499" y="4529296"/>
            <a:ext cx="0" cy="522579"/>
          </a:xfrm>
          <a:prstGeom prst="straightConnector1">
            <a:avLst/>
          </a:prstGeom>
          <a:ln>
            <a:solidFill>
              <a:srgbClr val="2561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1E5700-1B82-6AD9-1D20-2F479D5116BA}"/>
              </a:ext>
            </a:extLst>
          </p:cNvPr>
          <p:cNvSpPr txBox="1"/>
          <p:nvPr/>
        </p:nvSpPr>
        <p:spPr>
          <a:xfrm>
            <a:off x="3567947" y="2126937"/>
            <a:ext cx="3663868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dirty="0"/>
              <a:t># 1) </a:t>
            </a:r>
            <a:r>
              <a:rPr lang="ko-KR" altLang="en-US" sz="700" dirty="0"/>
              <a:t>데이터 로드 및 병합</a:t>
            </a:r>
          </a:p>
          <a:p>
            <a:r>
              <a:rPr lang="en-US" altLang="ko-KR" sz="700" dirty="0" err="1"/>
              <a:t>df_env</a:t>
            </a:r>
            <a:r>
              <a:rPr lang="en-US" altLang="ko-KR" sz="700" dirty="0"/>
              <a:t>   = </a:t>
            </a:r>
            <a:r>
              <a:rPr lang="en-US" altLang="ko-KR" sz="700" dirty="0" err="1"/>
              <a:t>pd.read_excel</a:t>
            </a:r>
            <a:r>
              <a:rPr lang="en-US" altLang="ko-KR" sz="700" dirty="0"/>
              <a:t>(ENV_PATH)</a:t>
            </a:r>
          </a:p>
          <a:p>
            <a:r>
              <a:rPr lang="en-US" altLang="ko-KR" sz="700" dirty="0" err="1"/>
              <a:t>df_fruit</a:t>
            </a:r>
            <a:r>
              <a:rPr lang="en-US" altLang="ko-KR" sz="700" dirty="0"/>
              <a:t> = </a:t>
            </a:r>
            <a:r>
              <a:rPr lang="en-US" altLang="ko-KR" sz="700" dirty="0" err="1"/>
              <a:t>pd.read_excel</a:t>
            </a:r>
            <a:r>
              <a:rPr lang="en-US" altLang="ko-KR" sz="700" dirty="0"/>
              <a:t>(FRUIT_PATH)</a:t>
            </a:r>
          </a:p>
          <a:p>
            <a:r>
              <a:rPr lang="en-US" altLang="ko-KR" sz="700" dirty="0" err="1"/>
              <a:t>df</a:t>
            </a:r>
            <a:r>
              <a:rPr lang="en-US" altLang="ko-KR" sz="700" dirty="0"/>
              <a:t> = </a:t>
            </a:r>
            <a:r>
              <a:rPr lang="en-US" altLang="ko-KR" sz="700" dirty="0" err="1"/>
              <a:t>pd.merge</a:t>
            </a:r>
            <a:r>
              <a:rPr lang="en-US" altLang="ko-KR" sz="700" dirty="0"/>
              <a:t>(</a:t>
            </a:r>
            <a:r>
              <a:rPr lang="en-US" altLang="ko-KR" sz="700" dirty="0" err="1"/>
              <a:t>df_env</a:t>
            </a:r>
            <a:r>
              <a:rPr lang="en-US" altLang="ko-KR" sz="700" dirty="0"/>
              <a:t>, </a:t>
            </a:r>
            <a:r>
              <a:rPr lang="en-US" altLang="ko-KR" sz="700" dirty="0" err="1"/>
              <a:t>df_fruit</a:t>
            </a:r>
            <a:r>
              <a:rPr lang="en-US" altLang="ko-KR" sz="700" dirty="0"/>
              <a:t>, on="</a:t>
            </a:r>
            <a:r>
              <a:rPr lang="ko-KR" altLang="en-US" sz="700" dirty="0"/>
              <a:t>지역</a:t>
            </a:r>
            <a:r>
              <a:rPr lang="en-US" altLang="ko-KR" sz="700" dirty="0"/>
              <a:t>", how="inner")</a:t>
            </a:r>
          </a:p>
          <a:p>
            <a:endParaRPr lang="en-US" altLang="ko-KR" sz="700" dirty="0"/>
          </a:p>
          <a:p>
            <a:r>
              <a:rPr lang="en-US" altLang="ko-KR" sz="700" dirty="0"/>
              <a:t># </a:t>
            </a:r>
            <a:r>
              <a:rPr lang="ko-KR" altLang="en-US" sz="700" dirty="0"/>
              <a:t>환경 변수 선택</a:t>
            </a:r>
            <a:r>
              <a:rPr lang="en-US" altLang="ko-KR" sz="700" dirty="0"/>
              <a:t>: </a:t>
            </a:r>
            <a:r>
              <a:rPr lang="ko-KR" altLang="en-US" sz="700" dirty="0"/>
              <a:t>월별 기온</a:t>
            </a:r>
            <a:r>
              <a:rPr lang="en-US" altLang="ko-KR" sz="700" dirty="0"/>
              <a:t>/</a:t>
            </a:r>
            <a:r>
              <a:rPr lang="ko-KR" altLang="en-US" sz="700" dirty="0"/>
              <a:t>습도</a:t>
            </a:r>
            <a:r>
              <a:rPr lang="en-US" altLang="ko-KR" sz="700" dirty="0"/>
              <a:t>/</a:t>
            </a:r>
            <a:r>
              <a:rPr lang="ko-KR" altLang="en-US" sz="700" dirty="0"/>
              <a:t>일사량 전부</a:t>
            </a:r>
          </a:p>
          <a:p>
            <a:r>
              <a:rPr lang="en-US" altLang="ko-KR" sz="700" dirty="0"/>
              <a:t># (</a:t>
            </a:r>
            <a:r>
              <a:rPr lang="ko-KR" altLang="en-US" sz="700" dirty="0"/>
              <a:t>원하시면 </a:t>
            </a:r>
            <a:r>
              <a:rPr lang="en-US" altLang="ko-KR" sz="700" dirty="0" err="1"/>
              <a:t>startswith</a:t>
            </a:r>
            <a:r>
              <a:rPr lang="en-US" altLang="ko-KR" sz="700" dirty="0"/>
              <a:t>(("</a:t>
            </a:r>
            <a:r>
              <a:rPr lang="ko-KR" altLang="en-US" sz="700" dirty="0"/>
              <a:t>강수량</a:t>
            </a:r>
            <a:r>
              <a:rPr lang="en-US" altLang="ko-KR" sz="700" dirty="0"/>
              <a:t>_", "</a:t>
            </a:r>
            <a:r>
              <a:rPr lang="ko-KR" altLang="en-US" sz="700" dirty="0"/>
              <a:t>풍속</a:t>
            </a:r>
            <a:r>
              <a:rPr lang="en-US" altLang="ko-KR" sz="700" dirty="0"/>
              <a:t>_"))</a:t>
            </a:r>
            <a:r>
              <a:rPr lang="ko-KR" altLang="en-US" sz="700" dirty="0"/>
              <a:t>도 추가 가능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 err="1"/>
              <a:t>env_cols</a:t>
            </a:r>
            <a:r>
              <a:rPr lang="en-US" altLang="ko-KR" sz="700" dirty="0"/>
              <a:t> = [c for c in </a:t>
            </a:r>
            <a:r>
              <a:rPr lang="en-US" altLang="ko-KR" sz="700" dirty="0" err="1"/>
              <a:t>df.columns</a:t>
            </a:r>
            <a:r>
              <a:rPr lang="en-US" altLang="ko-KR" sz="700" dirty="0"/>
              <a:t> if </a:t>
            </a:r>
            <a:r>
              <a:rPr lang="en-US" altLang="ko-KR" sz="700" dirty="0" err="1"/>
              <a:t>c.startswith</a:t>
            </a:r>
            <a:r>
              <a:rPr lang="en-US" altLang="ko-KR" sz="700" dirty="0"/>
              <a:t>(("</a:t>
            </a:r>
            <a:r>
              <a:rPr lang="ko-KR" altLang="en-US" sz="700" dirty="0"/>
              <a:t>기온</a:t>
            </a:r>
            <a:r>
              <a:rPr lang="en-US" altLang="ko-KR" sz="700" dirty="0"/>
              <a:t>_", "</a:t>
            </a:r>
            <a:r>
              <a:rPr lang="ko-KR" altLang="en-US" sz="700" dirty="0"/>
              <a:t>습도</a:t>
            </a:r>
            <a:r>
              <a:rPr lang="en-US" altLang="ko-KR" sz="700" dirty="0"/>
              <a:t>_", "</a:t>
            </a:r>
            <a:r>
              <a:rPr lang="ko-KR" altLang="en-US" sz="700" dirty="0"/>
              <a:t>일사량</a:t>
            </a:r>
            <a:r>
              <a:rPr lang="en-US" altLang="ko-KR" sz="700" dirty="0"/>
              <a:t>_"))]</a:t>
            </a:r>
          </a:p>
          <a:p>
            <a:r>
              <a:rPr lang="en-US" altLang="ko-KR" sz="700" dirty="0"/>
              <a:t>target   = "</a:t>
            </a:r>
            <a:r>
              <a:rPr lang="ko-KR" altLang="en-US" sz="700" dirty="0" err="1"/>
              <a:t>동녹</a:t>
            </a:r>
            <a:r>
              <a:rPr lang="en-US" altLang="ko-KR" sz="700" dirty="0"/>
              <a:t>"   # </a:t>
            </a:r>
            <a:r>
              <a:rPr lang="ko-KR" altLang="en-US" sz="700" dirty="0"/>
              <a:t>종속변수</a:t>
            </a:r>
            <a:r>
              <a:rPr lang="en-US" altLang="ko-KR" sz="700" dirty="0"/>
              <a:t>(</a:t>
            </a:r>
            <a:r>
              <a:rPr lang="ko-KR" altLang="en-US" sz="700" dirty="0"/>
              <a:t>열 이름은 데이터에 맞게 유지</a:t>
            </a:r>
            <a:r>
              <a:rPr lang="en-US" altLang="ko-KR" sz="700" dirty="0"/>
              <a:t>)</a:t>
            </a:r>
          </a:p>
          <a:p>
            <a:endParaRPr lang="en-US" altLang="ko-KR" sz="700" dirty="0"/>
          </a:p>
          <a:p>
            <a:r>
              <a:rPr lang="en-US" altLang="ko-KR" sz="700" dirty="0"/>
              <a:t># </a:t>
            </a:r>
            <a:r>
              <a:rPr lang="ko-KR" altLang="en-US" sz="700" dirty="0"/>
              <a:t>숫자형 변환 및 결측 처리</a:t>
            </a:r>
          </a:p>
          <a:p>
            <a:r>
              <a:rPr lang="en-US" altLang="ko-KR" sz="700" dirty="0" err="1"/>
              <a:t>X_all</a:t>
            </a:r>
            <a:r>
              <a:rPr lang="en-US" altLang="ko-KR" sz="700" dirty="0"/>
              <a:t> = </a:t>
            </a:r>
            <a:r>
              <a:rPr lang="en-US" altLang="ko-KR" sz="700" dirty="0" err="1"/>
              <a:t>df</a:t>
            </a:r>
            <a:r>
              <a:rPr lang="en-US" altLang="ko-KR" sz="700" dirty="0"/>
              <a:t>[</a:t>
            </a:r>
            <a:r>
              <a:rPr lang="en-US" altLang="ko-KR" sz="700" dirty="0" err="1"/>
              <a:t>env_cols</a:t>
            </a:r>
            <a:r>
              <a:rPr lang="en-US" altLang="ko-KR" sz="700" dirty="0"/>
              <a:t>].apply(</a:t>
            </a:r>
            <a:r>
              <a:rPr lang="en-US" altLang="ko-KR" sz="700" dirty="0" err="1"/>
              <a:t>pd.to_numeric</a:t>
            </a:r>
            <a:r>
              <a:rPr lang="en-US" altLang="ko-KR" sz="700" dirty="0"/>
              <a:t>, errors="coerce")</a:t>
            </a:r>
          </a:p>
          <a:p>
            <a:r>
              <a:rPr lang="en-US" altLang="ko-KR" sz="700" dirty="0" err="1"/>
              <a:t>y_all</a:t>
            </a:r>
            <a:r>
              <a:rPr lang="en-US" altLang="ko-KR" sz="700" dirty="0"/>
              <a:t> = </a:t>
            </a:r>
            <a:r>
              <a:rPr lang="en-US" altLang="ko-KR" sz="700" dirty="0" err="1"/>
              <a:t>pd.to_numeric</a:t>
            </a:r>
            <a:r>
              <a:rPr lang="en-US" altLang="ko-KR" sz="700" dirty="0"/>
              <a:t>(</a:t>
            </a:r>
            <a:r>
              <a:rPr lang="en-US" altLang="ko-KR" sz="700" dirty="0" err="1"/>
              <a:t>df</a:t>
            </a:r>
            <a:r>
              <a:rPr lang="en-US" altLang="ko-KR" sz="700" dirty="0"/>
              <a:t>[target], errors="coerce")</a:t>
            </a:r>
          </a:p>
          <a:p>
            <a:r>
              <a:rPr lang="en-US" altLang="ko-KR" sz="700" dirty="0"/>
              <a:t>mask  = (~</a:t>
            </a:r>
            <a:r>
              <a:rPr lang="en-US" altLang="ko-KR" sz="700" dirty="0" err="1"/>
              <a:t>X_all.isna</a:t>
            </a:r>
            <a:r>
              <a:rPr lang="en-US" altLang="ko-KR" sz="700" dirty="0"/>
              <a:t>().any(axis=1)) &amp; (~</a:t>
            </a:r>
            <a:r>
              <a:rPr lang="en-US" altLang="ko-KR" sz="700" dirty="0" err="1"/>
              <a:t>y_all.isna</a:t>
            </a:r>
            <a:r>
              <a:rPr lang="en-US" altLang="ko-KR" sz="700" dirty="0"/>
              <a:t>())</a:t>
            </a:r>
          </a:p>
          <a:p>
            <a:r>
              <a:rPr lang="en-US" altLang="ko-KR" sz="700" dirty="0"/>
              <a:t>X = </a:t>
            </a:r>
            <a:r>
              <a:rPr lang="en-US" altLang="ko-KR" sz="700" dirty="0" err="1"/>
              <a:t>X_all.loc</a:t>
            </a:r>
            <a:r>
              <a:rPr lang="en-US" altLang="ko-KR" sz="700" dirty="0"/>
              <a:t>[mask].copy()</a:t>
            </a:r>
          </a:p>
          <a:p>
            <a:r>
              <a:rPr lang="en-US" altLang="ko-KR" sz="700" dirty="0"/>
              <a:t>y = </a:t>
            </a:r>
            <a:r>
              <a:rPr lang="en-US" altLang="ko-KR" sz="700" dirty="0" err="1"/>
              <a:t>y_all.loc</a:t>
            </a:r>
            <a:r>
              <a:rPr lang="en-US" altLang="ko-KR" sz="700" dirty="0"/>
              <a:t>[mask].copy()</a:t>
            </a:r>
          </a:p>
          <a:p>
            <a:endParaRPr lang="en-US" altLang="ko-KR" sz="700" dirty="0"/>
          </a:p>
          <a:p>
            <a:r>
              <a:rPr lang="en-US" altLang="ko-KR" sz="700" dirty="0"/>
              <a:t># </a:t>
            </a:r>
            <a:r>
              <a:rPr lang="ko-KR" altLang="en-US" sz="700" dirty="0"/>
              <a:t>분산이 </a:t>
            </a:r>
            <a:r>
              <a:rPr lang="en-US" altLang="ko-KR" sz="700" dirty="0"/>
              <a:t>0(</a:t>
            </a:r>
            <a:r>
              <a:rPr lang="ko-KR" altLang="en-US" sz="700" dirty="0"/>
              <a:t>상수</a:t>
            </a:r>
            <a:r>
              <a:rPr lang="en-US" altLang="ko-KR" sz="700" dirty="0"/>
              <a:t>)</a:t>
            </a:r>
            <a:r>
              <a:rPr lang="ko-KR" altLang="en-US" sz="700" dirty="0"/>
              <a:t>인 열 제거</a:t>
            </a:r>
            <a:r>
              <a:rPr lang="en-US" altLang="ko-KR" sz="700" dirty="0"/>
              <a:t>(OLS/VIF </a:t>
            </a:r>
            <a:r>
              <a:rPr lang="ko-KR" altLang="en-US" sz="700" dirty="0"/>
              <a:t>안정화용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 err="1"/>
              <a:t>zero_var_cols</a:t>
            </a:r>
            <a:r>
              <a:rPr lang="en-US" altLang="ko-KR" sz="700" dirty="0"/>
              <a:t> = </a:t>
            </a:r>
            <a:r>
              <a:rPr lang="en-US" altLang="ko-KR" sz="700" dirty="0" err="1"/>
              <a:t>X.columns</a:t>
            </a:r>
            <a:r>
              <a:rPr lang="en-US" altLang="ko-KR" sz="700" dirty="0"/>
              <a:t>[</a:t>
            </a:r>
            <a:r>
              <a:rPr lang="en-US" altLang="ko-KR" sz="700" dirty="0" err="1"/>
              <a:t>X.std</a:t>
            </a:r>
            <a:r>
              <a:rPr lang="en-US" altLang="ko-KR" sz="700" dirty="0"/>
              <a:t>(axis=0) &lt; 1e-12].</a:t>
            </a:r>
            <a:r>
              <a:rPr lang="en-US" altLang="ko-KR" sz="700" dirty="0" err="1"/>
              <a:t>tolist</a:t>
            </a:r>
            <a:r>
              <a:rPr lang="en-US" altLang="ko-KR" sz="700" dirty="0"/>
              <a:t>()</a:t>
            </a:r>
          </a:p>
          <a:p>
            <a:r>
              <a:rPr lang="en-US" altLang="ko-KR" sz="700" dirty="0"/>
              <a:t>if </a:t>
            </a:r>
            <a:r>
              <a:rPr lang="en-US" altLang="ko-KR" sz="700" dirty="0" err="1"/>
              <a:t>zero_var_cols</a:t>
            </a:r>
            <a:r>
              <a:rPr lang="en-US" altLang="ko-KR" sz="700" dirty="0"/>
              <a:t>:</a:t>
            </a:r>
          </a:p>
          <a:p>
            <a:r>
              <a:rPr lang="en-US" altLang="ko-KR" sz="700" dirty="0"/>
              <a:t>    </a:t>
            </a:r>
            <a:r>
              <a:rPr lang="en-US" altLang="ko-KR" sz="700" dirty="0" err="1"/>
              <a:t>X.drop</a:t>
            </a:r>
            <a:r>
              <a:rPr lang="en-US" altLang="ko-KR" sz="700" dirty="0"/>
              <a:t>(columns=</a:t>
            </a:r>
            <a:r>
              <a:rPr lang="en-US" altLang="ko-KR" sz="700" dirty="0" err="1"/>
              <a:t>zero_var_cols</a:t>
            </a:r>
            <a:r>
              <a:rPr lang="en-US" altLang="ko-KR" sz="700" dirty="0"/>
              <a:t>, </a:t>
            </a:r>
            <a:r>
              <a:rPr lang="en-US" altLang="ko-KR" sz="700" dirty="0" err="1"/>
              <a:t>inplace</a:t>
            </a:r>
            <a:r>
              <a:rPr lang="en-US" altLang="ko-KR" sz="700" dirty="0"/>
              <a:t>=True)</a:t>
            </a:r>
          </a:p>
          <a:p>
            <a:endParaRPr lang="en-US" altLang="ko-KR" sz="700" dirty="0"/>
          </a:p>
          <a:p>
            <a:r>
              <a:rPr lang="en-US" altLang="ko-KR" sz="700" dirty="0"/>
              <a:t>print(f"[</a:t>
            </a:r>
            <a:r>
              <a:rPr lang="ko-KR" altLang="en-US" sz="700" dirty="0"/>
              <a:t>정보</a:t>
            </a:r>
            <a:r>
              <a:rPr lang="en-US" altLang="ko-KR" sz="700" dirty="0"/>
              <a:t>] </a:t>
            </a:r>
            <a:r>
              <a:rPr lang="ko-KR" altLang="en-US" sz="700" dirty="0"/>
              <a:t>사용 표본 수</a:t>
            </a:r>
            <a:r>
              <a:rPr lang="en-US" altLang="ko-KR" sz="700" dirty="0"/>
              <a:t>: {</a:t>
            </a:r>
            <a:r>
              <a:rPr lang="en-US" altLang="ko-KR" sz="700" dirty="0" err="1"/>
              <a:t>len</a:t>
            </a:r>
            <a:r>
              <a:rPr lang="en-US" altLang="ko-KR" sz="700" dirty="0"/>
              <a:t>(y)} / </a:t>
            </a:r>
            <a:r>
              <a:rPr lang="ko-KR" altLang="en-US" sz="700" dirty="0"/>
              <a:t>사용 변수 수</a:t>
            </a:r>
            <a:r>
              <a:rPr lang="en-US" altLang="ko-KR" sz="700" dirty="0"/>
              <a:t>: {</a:t>
            </a:r>
            <a:r>
              <a:rPr lang="en-US" altLang="ko-KR" sz="700" dirty="0" err="1"/>
              <a:t>X.shape</a:t>
            </a:r>
            <a:r>
              <a:rPr lang="en-US" altLang="ko-KR" sz="700" dirty="0"/>
              <a:t>[1]}")</a:t>
            </a:r>
          </a:p>
          <a:p>
            <a:r>
              <a:rPr lang="en-US" altLang="ko-KR" sz="700" dirty="0" err="1"/>
              <a:t>X.to_csv</a:t>
            </a:r>
            <a:r>
              <a:rPr lang="en-US" altLang="ko-KR" sz="700" dirty="0"/>
              <a:t>(</a:t>
            </a:r>
            <a:r>
              <a:rPr lang="en-US" altLang="ko-KR" sz="700" dirty="0" err="1"/>
              <a:t>os.path.join</a:t>
            </a:r>
            <a:r>
              <a:rPr lang="en-US" altLang="ko-KR" sz="700" dirty="0"/>
              <a:t>(OUT_DIR, "X_</a:t>
            </a:r>
            <a:r>
              <a:rPr lang="ko-KR" altLang="en-US" sz="700" dirty="0"/>
              <a:t>환경변수</a:t>
            </a:r>
            <a:r>
              <a:rPr lang="en-US" altLang="ko-KR" sz="700" dirty="0"/>
              <a:t>_</a:t>
            </a:r>
            <a:r>
              <a:rPr lang="ko-KR" altLang="en-US" sz="700" dirty="0"/>
              <a:t>정리</a:t>
            </a:r>
            <a:r>
              <a:rPr lang="en-US" altLang="ko-KR" sz="700" dirty="0"/>
              <a:t>.csv"), index=False, encoding="utf-8-sig")</a:t>
            </a:r>
          </a:p>
          <a:p>
            <a:r>
              <a:rPr lang="en-US" altLang="ko-KR" sz="700" dirty="0" err="1"/>
              <a:t>pd.DataFrame</a:t>
            </a:r>
            <a:r>
              <a:rPr lang="en-US" altLang="ko-KR" sz="700" dirty="0"/>
              <a:t>({"</a:t>
            </a:r>
            <a:r>
              <a:rPr lang="ko-KR" altLang="en-US" sz="700" dirty="0" err="1"/>
              <a:t>동녹</a:t>
            </a:r>
            <a:r>
              <a:rPr lang="en-US" altLang="ko-KR" sz="700" dirty="0"/>
              <a:t>": </a:t>
            </a:r>
            <a:r>
              <a:rPr lang="en-US" altLang="ko-KR" sz="700" dirty="0" err="1"/>
              <a:t>y.values</a:t>
            </a:r>
            <a:r>
              <a:rPr lang="en-US" altLang="ko-KR" sz="700" dirty="0"/>
              <a:t>}).</a:t>
            </a:r>
            <a:r>
              <a:rPr lang="en-US" altLang="ko-KR" sz="700" dirty="0" err="1"/>
              <a:t>to_csv</a:t>
            </a:r>
            <a:r>
              <a:rPr lang="en-US" altLang="ko-KR" sz="700" dirty="0"/>
              <a:t>(</a:t>
            </a:r>
            <a:r>
              <a:rPr lang="en-US" altLang="ko-KR" sz="700" dirty="0" err="1"/>
              <a:t>os.path.join</a:t>
            </a:r>
            <a:r>
              <a:rPr lang="en-US" altLang="ko-KR" sz="700" dirty="0"/>
              <a:t>(OUT_DIR, "y_</a:t>
            </a:r>
            <a:r>
              <a:rPr lang="ko-KR" altLang="en-US" sz="700" dirty="0" err="1"/>
              <a:t>동녹</a:t>
            </a:r>
            <a:r>
              <a:rPr lang="en-US" altLang="ko-KR" sz="700" dirty="0"/>
              <a:t>.csv"),</a:t>
            </a:r>
          </a:p>
          <a:p>
            <a:r>
              <a:rPr lang="en-US" altLang="ko-KR" sz="700" dirty="0"/>
              <a:t>                                    index=False, encoding="utf-8-sig")</a:t>
            </a:r>
          </a:p>
          <a:p>
            <a:endParaRPr lang="en-US" altLang="ko-KR" sz="700" dirty="0"/>
          </a:p>
          <a:p>
            <a:r>
              <a:rPr lang="en-US" altLang="ko-KR" sz="700" dirty="0"/>
              <a:t># 2) </a:t>
            </a:r>
            <a:r>
              <a:rPr lang="ko-KR" altLang="en-US" sz="700" dirty="0"/>
              <a:t>진단</a:t>
            </a:r>
            <a:r>
              <a:rPr lang="en-US" altLang="ko-KR" sz="700" dirty="0"/>
              <a:t>: </a:t>
            </a:r>
            <a:r>
              <a:rPr lang="ko-KR" altLang="en-US" sz="700" dirty="0"/>
              <a:t>동녹과의 상관</a:t>
            </a:r>
            <a:r>
              <a:rPr lang="en-US" altLang="ko-KR" sz="700" dirty="0"/>
              <a:t>(</a:t>
            </a:r>
            <a:r>
              <a:rPr lang="ko-KR" altLang="en-US" sz="700" dirty="0"/>
              <a:t>절대값 순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 err="1"/>
              <a:t>corr_to_y</a:t>
            </a:r>
            <a:r>
              <a:rPr lang="en-US" altLang="ko-KR" sz="700" dirty="0"/>
              <a:t> = </a:t>
            </a:r>
            <a:r>
              <a:rPr lang="en-US" altLang="ko-KR" sz="700" dirty="0" err="1"/>
              <a:t>X.join</a:t>
            </a:r>
            <a:r>
              <a:rPr lang="en-US" altLang="ko-KR" sz="700" dirty="0"/>
              <a:t>(y).</a:t>
            </a:r>
            <a:r>
              <a:rPr lang="en-US" altLang="ko-KR" sz="700" dirty="0" err="1"/>
              <a:t>corr</a:t>
            </a:r>
            <a:r>
              <a:rPr lang="en-US" altLang="ko-KR" sz="700" dirty="0"/>
              <a:t>()[target].drop(target).</a:t>
            </a:r>
            <a:r>
              <a:rPr lang="en-US" altLang="ko-KR" sz="700" dirty="0" err="1"/>
              <a:t>sort_values</a:t>
            </a:r>
            <a:r>
              <a:rPr lang="en-US" altLang="ko-KR" sz="700" dirty="0"/>
              <a:t>(key=</a:t>
            </a:r>
            <a:r>
              <a:rPr lang="en-US" altLang="ko-KR" sz="700" dirty="0" err="1"/>
              <a:t>np.abs</a:t>
            </a:r>
            <a:r>
              <a:rPr lang="en-US" altLang="ko-KR" sz="700" dirty="0"/>
              <a:t>, ascending=False)</a:t>
            </a:r>
          </a:p>
          <a:p>
            <a:r>
              <a:rPr lang="en-US" altLang="ko-KR" sz="700" dirty="0" err="1"/>
              <a:t>plt.figure</a:t>
            </a:r>
            <a:r>
              <a:rPr lang="en-US" altLang="ko-KR" sz="700" dirty="0"/>
              <a:t>(</a:t>
            </a:r>
            <a:r>
              <a:rPr lang="en-US" altLang="ko-KR" sz="700" dirty="0" err="1"/>
              <a:t>figsize</a:t>
            </a:r>
            <a:r>
              <a:rPr lang="en-US" altLang="ko-KR" sz="700" dirty="0"/>
              <a:t>=(6, max(4, </a:t>
            </a:r>
            <a:r>
              <a:rPr lang="en-US" altLang="ko-KR" sz="700" dirty="0" err="1"/>
              <a:t>len</a:t>
            </a:r>
            <a:r>
              <a:rPr lang="en-US" altLang="ko-KR" sz="700" dirty="0"/>
              <a:t>(</a:t>
            </a:r>
            <a:r>
              <a:rPr lang="en-US" altLang="ko-KR" sz="700" dirty="0" err="1"/>
              <a:t>corr_to_y</a:t>
            </a:r>
            <a:r>
              <a:rPr lang="en-US" altLang="ko-KR" sz="700" dirty="0"/>
              <a:t>)*0.25)))</a:t>
            </a:r>
          </a:p>
          <a:p>
            <a:r>
              <a:rPr lang="en-US" altLang="ko-KR" sz="700" dirty="0" err="1"/>
              <a:t>sns.barplot</a:t>
            </a:r>
            <a:r>
              <a:rPr lang="en-US" altLang="ko-KR" sz="700" dirty="0"/>
              <a:t>(x=</a:t>
            </a:r>
            <a:r>
              <a:rPr lang="en-US" altLang="ko-KR" sz="700" dirty="0" err="1"/>
              <a:t>corr_to_y.values</a:t>
            </a:r>
            <a:r>
              <a:rPr lang="en-US" altLang="ko-KR" sz="700" dirty="0"/>
              <a:t>, y=</a:t>
            </a:r>
            <a:r>
              <a:rPr lang="en-US" altLang="ko-KR" sz="700" dirty="0" err="1"/>
              <a:t>corr_to_y.index</a:t>
            </a:r>
            <a:r>
              <a:rPr lang="en-US" altLang="ko-KR" sz="700" dirty="0"/>
              <a:t>)</a:t>
            </a:r>
          </a:p>
          <a:p>
            <a:r>
              <a:rPr lang="en-US" altLang="ko-KR" sz="700" dirty="0" err="1"/>
              <a:t>plt.title</a:t>
            </a:r>
            <a:r>
              <a:rPr lang="en-US" altLang="ko-KR" sz="700" dirty="0"/>
              <a:t>("</a:t>
            </a:r>
            <a:r>
              <a:rPr lang="ko-KR" altLang="en-US" sz="700" dirty="0" err="1"/>
              <a:t>동녹과</a:t>
            </a:r>
            <a:r>
              <a:rPr lang="ko-KR" altLang="en-US" sz="700" dirty="0"/>
              <a:t> 환경 변수 상관계수</a:t>
            </a:r>
            <a:r>
              <a:rPr lang="en-US" altLang="ko-KR" sz="700" dirty="0"/>
              <a:t>(</a:t>
            </a:r>
            <a:r>
              <a:rPr lang="ko-KR" altLang="en-US" sz="700" dirty="0"/>
              <a:t>절대값 순</a:t>
            </a:r>
            <a:r>
              <a:rPr lang="en-US" altLang="ko-KR" sz="700" dirty="0"/>
              <a:t>)")</a:t>
            </a:r>
          </a:p>
          <a:p>
            <a:r>
              <a:rPr lang="en-US" altLang="ko-KR" sz="700" dirty="0" err="1"/>
              <a:t>plt.xlabel</a:t>
            </a:r>
            <a:r>
              <a:rPr lang="en-US" altLang="ko-KR" sz="700" dirty="0"/>
              <a:t>("</a:t>
            </a:r>
            <a:r>
              <a:rPr lang="ko-KR" altLang="en-US" sz="700" dirty="0"/>
              <a:t>상관계수</a:t>
            </a:r>
            <a:r>
              <a:rPr lang="en-US" altLang="ko-KR" sz="700" dirty="0"/>
              <a:t>")</a:t>
            </a:r>
          </a:p>
          <a:p>
            <a:r>
              <a:rPr lang="en-US" altLang="ko-KR" sz="700" dirty="0" err="1"/>
              <a:t>plt.tight_layout</a:t>
            </a:r>
            <a:r>
              <a:rPr lang="en-US" altLang="ko-KR" sz="700" dirty="0"/>
              <a:t>()</a:t>
            </a:r>
          </a:p>
          <a:p>
            <a:r>
              <a:rPr lang="en-US" altLang="ko-KR" sz="700" dirty="0" err="1"/>
              <a:t>plt.savefig</a:t>
            </a:r>
            <a:r>
              <a:rPr lang="en-US" altLang="ko-KR" sz="700" dirty="0"/>
              <a:t>(</a:t>
            </a:r>
            <a:r>
              <a:rPr lang="en-US" altLang="ko-KR" sz="700" dirty="0" err="1"/>
              <a:t>os.path.join</a:t>
            </a:r>
            <a:r>
              <a:rPr lang="en-US" altLang="ko-KR" sz="700" dirty="0"/>
              <a:t>(OUT_DIR, "</a:t>
            </a:r>
            <a:r>
              <a:rPr lang="ko-KR" altLang="en-US" sz="700" dirty="0"/>
              <a:t>상관계수</a:t>
            </a:r>
            <a:r>
              <a:rPr lang="en-US" altLang="ko-KR" sz="700" dirty="0"/>
              <a:t>_</a:t>
            </a:r>
            <a:r>
              <a:rPr lang="ko-KR" altLang="en-US" sz="700" dirty="0"/>
              <a:t>막대그래프</a:t>
            </a:r>
            <a:r>
              <a:rPr lang="en-US" altLang="ko-KR" sz="700" dirty="0"/>
              <a:t>.</a:t>
            </a:r>
            <a:r>
              <a:rPr lang="en-US" altLang="ko-KR" sz="700" dirty="0" err="1"/>
              <a:t>png</a:t>
            </a:r>
            <a:r>
              <a:rPr lang="en-US" altLang="ko-KR" sz="700" dirty="0"/>
              <a:t>"), dpi=150)</a:t>
            </a:r>
          </a:p>
          <a:p>
            <a:r>
              <a:rPr lang="en-US" altLang="ko-KR" sz="700" dirty="0" err="1"/>
              <a:t>plt.close</a:t>
            </a:r>
            <a:r>
              <a:rPr lang="en-US" altLang="ko-KR" sz="700" dirty="0"/>
              <a:t>()</a:t>
            </a:r>
          </a:p>
          <a:p>
            <a:r>
              <a:rPr lang="en-US" altLang="ko-KR" sz="700" dirty="0" err="1"/>
              <a:t>corr_to_y.to_csv</a:t>
            </a:r>
            <a:r>
              <a:rPr lang="en-US" altLang="ko-KR" sz="700" dirty="0"/>
              <a:t>(</a:t>
            </a:r>
            <a:r>
              <a:rPr lang="en-US" altLang="ko-KR" sz="700" dirty="0" err="1"/>
              <a:t>os.path.join</a:t>
            </a:r>
            <a:r>
              <a:rPr lang="en-US" altLang="ko-KR" sz="700" dirty="0"/>
              <a:t>(OUT_DIR, "</a:t>
            </a:r>
            <a:r>
              <a:rPr lang="ko-KR" altLang="en-US" sz="700" dirty="0"/>
              <a:t>상관계수</a:t>
            </a:r>
            <a:r>
              <a:rPr lang="en-US" altLang="ko-KR" sz="700" dirty="0"/>
              <a:t>_</a:t>
            </a:r>
            <a:r>
              <a:rPr lang="ko-KR" altLang="en-US" sz="700" dirty="0" err="1"/>
              <a:t>동녹대비</a:t>
            </a:r>
            <a:r>
              <a:rPr lang="en-US" altLang="ko-KR" sz="700" dirty="0"/>
              <a:t>.csv"), encoding="utf-8-sig")</a:t>
            </a:r>
            <a:endParaRPr lang="ko-KR" altLang="en-US" sz="7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E221E3-17AD-A870-F175-AECC2408A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34" y="4746085"/>
            <a:ext cx="1351632" cy="13516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C913E91-6D7F-D173-C19C-B3B44DF38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833" y="4678300"/>
            <a:ext cx="1774272" cy="14194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34B2A3-7D03-81EA-32CC-59EE2F03EAC5}"/>
              </a:ext>
            </a:extLst>
          </p:cNvPr>
          <p:cNvSpPr txBox="1"/>
          <p:nvPr/>
        </p:nvSpPr>
        <p:spPr>
          <a:xfrm>
            <a:off x="1228137" y="1559740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신품종 주산지 현장연구 자료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(2024~2025)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38C2D-4734-52CD-AD51-1D6D538E7A36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과실품질 예측</a:t>
            </a:r>
            <a:endParaRPr lang="ko-KR" altLang="en-US" sz="2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6D645C-EB13-8236-F44F-434764BCA6C7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FFCDBC9E-D3C5-B5D6-ED5A-E44FC491688D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C9554AC6-1712-EAC0-9127-A8C4FACA4257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491322-4BCC-FF03-7407-5B636240F859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AAF7C8-B50B-51BB-803D-D9688A204C0A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03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0DD0730-7C2B-32A7-E435-6CF80C1EA200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099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21DC4-0D50-ECC1-8AC1-FE4FB920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644EFE5-2696-7C79-22B3-53F8EEE54441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4411C6A-37DB-0C13-3DB3-0D2D00253C22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60" dirty="0"/>
              <a:t>MBA </a:t>
            </a:r>
            <a:r>
              <a:rPr lang="ko-KR" altLang="en-US" sz="1260" dirty="0"/>
              <a:t>성과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DE2F9-B5EA-7160-ED10-DD2495196590}"/>
              </a:ext>
            </a:extLst>
          </p:cNvPr>
          <p:cNvSpPr txBox="1"/>
          <p:nvPr/>
        </p:nvSpPr>
        <p:spPr>
          <a:xfrm>
            <a:off x="1228137" y="1559740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과수생육품질관리시스템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자료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(2019~2024)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37172CE-14D2-E88F-0D33-B8BE11DB9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903" y="2743828"/>
            <a:ext cx="7563777" cy="3105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83FF78-0CC3-5F31-F7BF-D5BD832DE9FE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과실품질 예측</a:t>
            </a:r>
            <a:endParaRPr lang="ko-KR" altLang="en-US" sz="2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CF030A3-BB08-7889-ADF9-7FA4C3D66916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2A38DB47-0C9A-236C-9734-4E590E3029A9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A63CC01-2FA3-8658-6391-D388C6784D5E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77EB2AA-7883-5B09-9AF5-43609C3F9638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B7C5F3-7494-42D6-3E6B-BCE1118C66E8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03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77E351ED-D945-80AA-E034-5DBB3F8895C0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834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0E06-EF14-99F8-3E11-197282D4A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544BA71-2FD7-2BEF-A4BC-D4ED8DE1D167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E3BE10-8025-A537-0577-2306FD4E369D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60" dirty="0"/>
              <a:t>MBA </a:t>
            </a:r>
            <a:r>
              <a:rPr lang="ko-KR" altLang="en-US" sz="1260" dirty="0"/>
              <a:t>성과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2B6C87-AB54-468B-EBF7-751A16809900}"/>
              </a:ext>
            </a:extLst>
          </p:cNvPr>
          <p:cNvSpPr txBox="1"/>
          <p:nvPr/>
        </p:nvSpPr>
        <p:spPr>
          <a:xfrm>
            <a:off x="1228137" y="1559740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과수생육품질관리시스템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자료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(2019~2024)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2D2E0F-6B14-00C6-1562-EFE598451C1A}"/>
              </a:ext>
            </a:extLst>
          </p:cNvPr>
          <p:cNvSpPr/>
          <p:nvPr/>
        </p:nvSpPr>
        <p:spPr>
          <a:xfrm>
            <a:off x="803525" y="2657381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파일 병합 및 </a:t>
            </a:r>
            <a:r>
              <a:rPr lang="ko-KR" altLang="en-US" dirty="0" err="1">
                <a:solidFill>
                  <a:schemeClr val="tx1"/>
                </a:solidFill>
              </a:rPr>
              <a:t>결측치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76E837-F908-2C15-B6C8-AC6222D0F945}"/>
              </a:ext>
            </a:extLst>
          </p:cNvPr>
          <p:cNvSpPr/>
          <p:nvPr/>
        </p:nvSpPr>
        <p:spPr>
          <a:xfrm>
            <a:off x="803525" y="3780061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변수선정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4C49DDD-2580-2BB6-001A-38F76553822D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2334366" y="3257482"/>
            <a:ext cx="0" cy="522579"/>
          </a:xfrm>
          <a:prstGeom prst="straightConnector1">
            <a:avLst/>
          </a:prstGeom>
          <a:ln>
            <a:solidFill>
              <a:srgbClr val="2561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FDFBC-1894-3A78-3968-FB83BA17A1CB}"/>
              </a:ext>
            </a:extLst>
          </p:cNvPr>
          <p:cNvSpPr/>
          <p:nvPr/>
        </p:nvSpPr>
        <p:spPr>
          <a:xfrm>
            <a:off x="813685" y="4907821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적합 모델 생성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64B01D3-FAC7-3BB0-D4C7-EC3ADE28444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344526" y="4385242"/>
            <a:ext cx="0" cy="522579"/>
          </a:xfrm>
          <a:prstGeom prst="straightConnector1">
            <a:avLst/>
          </a:prstGeom>
          <a:ln>
            <a:solidFill>
              <a:srgbClr val="2561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335CB2-4DE4-2B71-3A40-B8D0ADB3802D}"/>
              </a:ext>
            </a:extLst>
          </p:cNvPr>
          <p:cNvSpPr/>
          <p:nvPr/>
        </p:nvSpPr>
        <p:spPr>
          <a:xfrm>
            <a:off x="813685" y="6035581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성능 산출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2DB3B9C-7B7C-F5DD-224F-DEFCF8CE253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344526" y="5513002"/>
            <a:ext cx="0" cy="522579"/>
          </a:xfrm>
          <a:prstGeom prst="straightConnector1">
            <a:avLst/>
          </a:prstGeom>
          <a:ln>
            <a:solidFill>
              <a:srgbClr val="2561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81BE9B-AB4C-BDAF-F4A7-A55447EC06AD}"/>
              </a:ext>
            </a:extLst>
          </p:cNvPr>
          <p:cNvSpPr txBox="1"/>
          <p:nvPr/>
        </p:nvSpPr>
        <p:spPr>
          <a:xfrm>
            <a:off x="4229456" y="3895445"/>
            <a:ext cx="6270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• </a:t>
            </a:r>
            <a:r>
              <a:rPr kumimoji="1" lang="en-US" altLang="ko-KR" kern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select_by_correlation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() → </a:t>
            </a:r>
            <a:r>
              <a:rPr kumimoji="1" lang="en-US" altLang="ko-KR" kern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lasso_shrink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() → </a:t>
            </a:r>
            <a:r>
              <a:rPr kumimoji="1" lang="en-US" altLang="ko-KR" kern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vif_prune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EB9245-6E65-03EB-CDE6-1D0C35EBE053}"/>
              </a:ext>
            </a:extLst>
          </p:cNvPr>
          <p:cNvSpPr txBox="1"/>
          <p:nvPr/>
        </p:nvSpPr>
        <p:spPr>
          <a:xfrm>
            <a:off x="4229456" y="2737205"/>
            <a:ext cx="6270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•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 및 과실데이터 통합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 가능한 형태로 가공</a:t>
            </a:r>
            <a:endParaRPr kumimoji="1" lang="en-US" altLang="ko-KR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FB872-68D8-B10A-4D16-1CE6098FDDAB}"/>
              </a:ext>
            </a:extLst>
          </p:cNvPr>
          <p:cNvSpPr txBox="1"/>
          <p:nvPr/>
        </p:nvSpPr>
        <p:spPr>
          <a:xfrm>
            <a:off x="4229456" y="4987950"/>
            <a:ext cx="6270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• </a:t>
            </a:r>
            <a:r>
              <a:rPr kumimoji="1" lang="en-US" altLang="ko-KR" kern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finalize_ols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() → </a:t>
            </a:r>
            <a:r>
              <a:rPr kumimoji="1" lang="en-US" altLang="ko-KR" kern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equation_string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E8FED7-C898-7F73-7526-2E7ACFB61785}"/>
              </a:ext>
            </a:extLst>
          </p:cNvPr>
          <p:cNvSpPr txBox="1"/>
          <p:nvPr/>
        </p:nvSpPr>
        <p:spPr>
          <a:xfrm>
            <a:off x="4229456" y="6080455"/>
            <a:ext cx="6270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• 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R², RMSE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계산</a:t>
            </a:r>
            <a:endParaRPr kumimoji="1" lang="en-US" altLang="ko-KR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B3354E-D3EE-CE82-4B96-D06CA7EEF4FD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과실품질 예측</a:t>
            </a:r>
            <a:endParaRPr lang="ko-KR" altLang="en-US" sz="2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84E6C3A-7B72-F8F3-7D21-4B1BEFB5B34A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967EE16-1E28-4479-7318-78433853E7D5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2EA2A62-210A-4948-F734-507A3CDD281D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B98B046-A492-D803-E64C-AE5D1B6BF96A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4674B0-6C18-50DB-0836-41186504986E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03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84746D7A-D77B-EB9D-BDF1-02CDEC42F353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90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C8D0B-665C-39E6-29FD-824EA614D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4483B2F-2179-422B-3CBF-31DD3A40E5F6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596B1F-FB87-7514-62BF-BC7EFF78A5F6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60" dirty="0"/>
              <a:t>MBA </a:t>
            </a:r>
            <a:r>
              <a:rPr lang="ko-KR" altLang="en-US" sz="1260" dirty="0"/>
              <a:t>성과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A770D-84D4-6452-89BC-9B9DB698CD37}"/>
              </a:ext>
            </a:extLst>
          </p:cNvPr>
          <p:cNvSpPr txBox="1"/>
          <p:nvPr/>
        </p:nvSpPr>
        <p:spPr>
          <a:xfrm>
            <a:off x="1228137" y="1559740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과수생육품질관리시스템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자료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(2019~2024)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DF456D-8C3D-1F68-B9F0-D808BCD7B802}"/>
              </a:ext>
            </a:extLst>
          </p:cNvPr>
          <p:cNvSpPr/>
          <p:nvPr/>
        </p:nvSpPr>
        <p:spPr>
          <a:xfrm>
            <a:off x="803525" y="2657381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파일 병합 및 </a:t>
            </a:r>
            <a:r>
              <a:rPr lang="ko-KR" altLang="en-US" dirty="0" err="1">
                <a:solidFill>
                  <a:schemeClr val="tx1"/>
                </a:solidFill>
              </a:rPr>
              <a:t>결측치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B74EE6-FFE2-93F8-B20D-8813FC68868A}"/>
              </a:ext>
            </a:extLst>
          </p:cNvPr>
          <p:cNvSpPr/>
          <p:nvPr/>
        </p:nvSpPr>
        <p:spPr>
          <a:xfrm>
            <a:off x="803525" y="3780061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변수선정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6080E3C-CF34-5D19-0722-D8B1CC324BB8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2334366" y="3257482"/>
            <a:ext cx="0" cy="522579"/>
          </a:xfrm>
          <a:prstGeom prst="straightConnector1">
            <a:avLst/>
          </a:prstGeom>
          <a:ln>
            <a:solidFill>
              <a:srgbClr val="2561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4C796F-36D1-9A54-DFF8-A1D924CC772D}"/>
              </a:ext>
            </a:extLst>
          </p:cNvPr>
          <p:cNvSpPr/>
          <p:nvPr/>
        </p:nvSpPr>
        <p:spPr>
          <a:xfrm>
            <a:off x="813685" y="4907821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적합 모델 생성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59DFED3-7C72-FE60-B635-2F2EC215227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344526" y="4385242"/>
            <a:ext cx="0" cy="522579"/>
          </a:xfrm>
          <a:prstGeom prst="straightConnector1">
            <a:avLst/>
          </a:prstGeom>
          <a:ln>
            <a:solidFill>
              <a:srgbClr val="2561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CD964F-102A-7AA2-063C-0C0B058E66F8}"/>
              </a:ext>
            </a:extLst>
          </p:cNvPr>
          <p:cNvSpPr/>
          <p:nvPr/>
        </p:nvSpPr>
        <p:spPr>
          <a:xfrm>
            <a:off x="813685" y="6035581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성능 산출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8352C1D-0A12-A02F-4675-959EBBEFA82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344526" y="5513002"/>
            <a:ext cx="0" cy="522579"/>
          </a:xfrm>
          <a:prstGeom prst="straightConnector1">
            <a:avLst/>
          </a:prstGeom>
          <a:ln>
            <a:solidFill>
              <a:srgbClr val="2561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6F08869D-9D53-BC6F-8726-260E31720E9A}"/>
              </a:ext>
            </a:extLst>
          </p:cNvPr>
          <p:cNvGrpSpPr/>
          <p:nvPr/>
        </p:nvGrpSpPr>
        <p:grpSpPr>
          <a:xfrm>
            <a:off x="4852966" y="4080111"/>
            <a:ext cx="679652" cy="705659"/>
            <a:chOff x="4311649" y="5969320"/>
            <a:chExt cx="647701" cy="67248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94BA787-B9DD-3124-B6EA-9766D6E8BDEB}"/>
                </a:ext>
              </a:extLst>
            </p:cNvPr>
            <p:cNvGrpSpPr/>
            <p:nvPr/>
          </p:nvGrpSpPr>
          <p:grpSpPr>
            <a:xfrm>
              <a:off x="4311649" y="5969320"/>
              <a:ext cx="647701" cy="672486"/>
              <a:chOff x="4311649" y="6045520"/>
              <a:chExt cx="647701" cy="67248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84B15820-2147-C5E3-35B8-585623BDC7F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4179635" y="6177534"/>
                <a:ext cx="672486" cy="408457"/>
              </a:xfrm>
              <a:prstGeom prst="rect">
                <a:avLst/>
              </a:prstGeom>
            </p:spPr>
          </p:pic>
          <p:sp>
            <p:nvSpPr>
              <p:cNvPr id="15" name="화살표: 오른쪽 14">
                <a:extLst>
                  <a:ext uri="{FF2B5EF4-FFF2-40B4-BE49-F238E27FC236}">
                    <a16:creationId xmlns:a16="http://schemas.microsoft.com/office/drawing/2014/main" id="{95A2EE8C-3481-D09B-18F8-13826E7A97D7}"/>
                  </a:ext>
                </a:extLst>
              </p:cNvPr>
              <p:cNvSpPr/>
              <p:nvPr/>
            </p:nvSpPr>
            <p:spPr>
              <a:xfrm>
                <a:off x="4311650" y="6162687"/>
                <a:ext cx="647700" cy="438150"/>
              </a:xfrm>
              <a:prstGeom prst="rightArrow">
                <a:avLst>
                  <a:gd name="adj1" fmla="val 61594"/>
                  <a:gd name="adj2" fmla="val 61594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88" spc="-52"/>
              </a:p>
            </p:txBody>
          </p:sp>
        </p:grpSp>
        <p:sp>
          <p:nvSpPr>
            <p:cNvPr id="12" name="갈매기형 수장 290">
              <a:extLst>
                <a:ext uri="{FF2B5EF4-FFF2-40B4-BE49-F238E27FC236}">
                  <a16:creationId xmlns:a16="http://schemas.microsoft.com/office/drawing/2014/main" id="{E323961F-3B8F-D115-C11D-E2C59535BDC6}"/>
                </a:ext>
              </a:extLst>
            </p:cNvPr>
            <p:cNvSpPr/>
            <p:nvPr/>
          </p:nvSpPr>
          <p:spPr>
            <a:xfrm>
              <a:off x="4810164" y="6253569"/>
              <a:ext cx="79268" cy="103987"/>
            </a:xfrm>
            <a:custGeom>
              <a:avLst/>
              <a:gdLst>
                <a:gd name="connsiteX0" fmla="*/ 0 w 200597"/>
                <a:gd name="connsiteY0" fmla="*/ 0 h 200597"/>
                <a:gd name="connsiteX1" fmla="*/ 100299 w 200597"/>
                <a:gd name="connsiteY1" fmla="*/ 0 h 200597"/>
                <a:gd name="connsiteX2" fmla="*/ 200597 w 200597"/>
                <a:gd name="connsiteY2" fmla="*/ 100299 h 200597"/>
                <a:gd name="connsiteX3" fmla="*/ 100299 w 200597"/>
                <a:gd name="connsiteY3" fmla="*/ 200597 h 200597"/>
                <a:gd name="connsiteX4" fmla="*/ 0 w 200597"/>
                <a:gd name="connsiteY4" fmla="*/ 200597 h 200597"/>
                <a:gd name="connsiteX5" fmla="*/ 100299 w 200597"/>
                <a:gd name="connsiteY5" fmla="*/ 100299 h 200597"/>
                <a:gd name="connsiteX6" fmla="*/ 0 w 200597"/>
                <a:gd name="connsiteY6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100299 w 200597"/>
                <a:gd name="connsiteY2" fmla="*/ 200597 h 200597"/>
                <a:gd name="connsiteX3" fmla="*/ 0 w 200597"/>
                <a:gd name="connsiteY3" fmla="*/ 200597 h 200597"/>
                <a:gd name="connsiteX4" fmla="*/ 100299 w 200597"/>
                <a:gd name="connsiteY4" fmla="*/ 100299 h 200597"/>
                <a:gd name="connsiteX5" fmla="*/ 0 w 200597"/>
                <a:gd name="connsiteY5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100299 w 200597"/>
                <a:gd name="connsiteY3" fmla="*/ 100299 h 200597"/>
                <a:gd name="connsiteX4" fmla="*/ 0 w 200597"/>
                <a:gd name="connsiteY4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62199 w 200597"/>
                <a:gd name="connsiteY3" fmla="*/ 97917 h 200597"/>
                <a:gd name="connsiteX4" fmla="*/ 0 w 200597"/>
                <a:gd name="connsiteY4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45530 w 200597"/>
                <a:gd name="connsiteY3" fmla="*/ 100299 h 200597"/>
                <a:gd name="connsiteX4" fmla="*/ 0 w 200597"/>
                <a:gd name="connsiteY4" fmla="*/ 0 h 20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97" h="200597">
                  <a:moveTo>
                    <a:pt x="0" y="0"/>
                  </a:moveTo>
                  <a:lnTo>
                    <a:pt x="200597" y="100299"/>
                  </a:lnTo>
                  <a:lnTo>
                    <a:pt x="0" y="200597"/>
                  </a:lnTo>
                  <a:lnTo>
                    <a:pt x="45530" y="100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88" spc="-52">
                <a:solidFill>
                  <a:schemeClr val="tx1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079B01-E935-4B7B-8F0C-A3E3DFA95DD8}"/>
              </a:ext>
            </a:extLst>
          </p:cNvPr>
          <p:cNvSpPr/>
          <p:nvPr/>
        </p:nvSpPr>
        <p:spPr>
          <a:xfrm>
            <a:off x="6373646" y="4132888"/>
            <a:ext cx="3061682" cy="600101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서비스 제공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streamlit</a:t>
            </a:r>
            <a:r>
              <a:rPr lang="ko-KR" altLang="en-US" dirty="0">
                <a:solidFill>
                  <a:schemeClr val="tx1"/>
                </a:solidFill>
              </a:rPr>
              <a:t>주소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5FBDD6-1FAE-1EC9-1189-905463F5BF82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과실품질 예측</a:t>
            </a:r>
            <a:endParaRPr lang="ko-KR" altLang="en-US" sz="2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71C18C-0214-FC37-DAC1-C14208CEEF72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18542B9-3658-8AFC-BBF0-0854BC444B1F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11CC86C-BC7B-873A-5393-CC93FEDA8061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194B898-D956-820E-0288-C8DD285A2643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690B68-F16B-7623-8A6D-C01073256912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03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C19A921-BC7B-8EFB-E406-8569F775033E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6358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4D6F8-ACBE-7002-EDEB-D28D0D9CD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EFDA26-6719-1E4C-BD77-DE4CD3E655A4}"/>
              </a:ext>
            </a:extLst>
          </p:cNvPr>
          <p:cNvGrpSpPr/>
          <p:nvPr/>
        </p:nvGrpSpPr>
        <p:grpSpPr>
          <a:xfrm rot="5400000">
            <a:off x="4903556" y="4066186"/>
            <a:ext cx="454292" cy="705659"/>
            <a:chOff x="4311649" y="5969320"/>
            <a:chExt cx="647701" cy="672486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A69A63A-B78E-A4EC-B2E9-601D1813BE7F}"/>
                </a:ext>
              </a:extLst>
            </p:cNvPr>
            <p:cNvGrpSpPr/>
            <p:nvPr/>
          </p:nvGrpSpPr>
          <p:grpSpPr>
            <a:xfrm>
              <a:off x="4311649" y="5969320"/>
              <a:ext cx="647701" cy="672486"/>
              <a:chOff x="4311649" y="6045520"/>
              <a:chExt cx="647701" cy="672486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216C980-02E8-42FC-3117-74AC3E2C83F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4179635" y="6177534"/>
                <a:ext cx="672486" cy="408457"/>
              </a:xfrm>
              <a:prstGeom prst="rect">
                <a:avLst/>
              </a:prstGeom>
            </p:spPr>
          </p:pic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C9BDE08F-E4E1-31DC-B05F-40D597FCD425}"/>
                  </a:ext>
                </a:extLst>
              </p:cNvPr>
              <p:cNvSpPr/>
              <p:nvPr/>
            </p:nvSpPr>
            <p:spPr>
              <a:xfrm>
                <a:off x="4311650" y="6162687"/>
                <a:ext cx="647700" cy="438150"/>
              </a:xfrm>
              <a:prstGeom prst="rightArrow">
                <a:avLst>
                  <a:gd name="adj1" fmla="val 61594"/>
                  <a:gd name="adj2" fmla="val 61594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88" spc="-52"/>
              </a:p>
            </p:txBody>
          </p:sp>
        </p:grpSp>
        <p:sp>
          <p:nvSpPr>
            <p:cNvPr id="29" name="갈매기형 수장 290">
              <a:extLst>
                <a:ext uri="{FF2B5EF4-FFF2-40B4-BE49-F238E27FC236}">
                  <a16:creationId xmlns:a16="http://schemas.microsoft.com/office/drawing/2014/main" id="{875A4BDF-39D8-A9AC-6ED8-F9646AE4EF2E}"/>
                </a:ext>
              </a:extLst>
            </p:cNvPr>
            <p:cNvSpPr/>
            <p:nvPr/>
          </p:nvSpPr>
          <p:spPr>
            <a:xfrm>
              <a:off x="4810164" y="6253569"/>
              <a:ext cx="79268" cy="103987"/>
            </a:xfrm>
            <a:custGeom>
              <a:avLst/>
              <a:gdLst>
                <a:gd name="connsiteX0" fmla="*/ 0 w 200597"/>
                <a:gd name="connsiteY0" fmla="*/ 0 h 200597"/>
                <a:gd name="connsiteX1" fmla="*/ 100299 w 200597"/>
                <a:gd name="connsiteY1" fmla="*/ 0 h 200597"/>
                <a:gd name="connsiteX2" fmla="*/ 200597 w 200597"/>
                <a:gd name="connsiteY2" fmla="*/ 100299 h 200597"/>
                <a:gd name="connsiteX3" fmla="*/ 100299 w 200597"/>
                <a:gd name="connsiteY3" fmla="*/ 200597 h 200597"/>
                <a:gd name="connsiteX4" fmla="*/ 0 w 200597"/>
                <a:gd name="connsiteY4" fmla="*/ 200597 h 200597"/>
                <a:gd name="connsiteX5" fmla="*/ 100299 w 200597"/>
                <a:gd name="connsiteY5" fmla="*/ 100299 h 200597"/>
                <a:gd name="connsiteX6" fmla="*/ 0 w 200597"/>
                <a:gd name="connsiteY6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100299 w 200597"/>
                <a:gd name="connsiteY2" fmla="*/ 200597 h 200597"/>
                <a:gd name="connsiteX3" fmla="*/ 0 w 200597"/>
                <a:gd name="connsiteY3" fmla="*/ 200597 h 200597"/>
                <a:gd name="connsiteX4" fmla="*/ 100299 w 200597"/>
                <a:gd name="connsiteY4" fmla="*/ 100299 h 200597"/>
                <a:gd name="connsiteX5" fmla="*/ 0 w 200597"/>
                <a:gd name="connsiteY5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100299 w 200597"/>
                <a:gd name="connsiteY3" fmla="*/ 100299 h 200597"/>
                <a:gd name="connsiteX4" fmla="*/ 0 w 200597"/>
                <a:gd name="connsiteY4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62199 w 200597"/>
                <a:gd name="connsiteY3" fmla="*/ 97917 h 200597"/>
                <a:gd name="connsiteX4" fmla="*/ 0 w 200597"/>
                <a:gd name="connsiteY4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45530 w 200597"/>
                <a:gd name="connsiteY3" fmla="*/ 100299 h 200597"/>
                <a:gd name="connsiteX4" fmla="*/ 0 w 200597"/>
                <a:gd name="connsiteY4" fmla="*/ 0 h 20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97" h="200597">
                  <a:moveTo>
                    <a:pt x="0" y="0"/>
                  </a:moveTo>
                  <a:lnTo>
                    <a:pt x="200597" y="100299"/>
                  </a:lnTo>
                  <a:lnTo>
                    <a:pt x="0" y="200597"/>
                  </a:lnTo>
                  <a:lnTo>
                    <a:pt x="45530" y="100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F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88" spc="-52">
                <a:solidFill>
                  <a:schemeClr val="tx1"/>
                </a:solidFill>
              </a:endParaRP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3E48F99-AABD-1E9E-9B40-B02CB0F16D1F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A135269-DF90-4206-B55D-68787B088A0F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60" dirty="0"/>
              <a:t>MBA </a:t>
            </a:r>
            <a:r>
              <a:rPr lang="ko-KR" altLang="en-US" sz="1260" dirty="0"/>
              <a:t>성과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CC0A3-67C1-DFD6-5E1B-1B6D1CD889B9}"/>
              </a:ext>
            </a:extLst>
          </p:cNvPr>
          <p:cNvSpPr txBox="1"/>
          <p:nvPr/>
        </p:nvSpPr>
        <p:spPr>
          <a:xfrm>
            <a:off x="1228137" y="1559740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이미지 데이터로 과형 수치화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B8BA3A-37FB-E746-463A-8506039D2109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분석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C817067-D2C8-BA13-1693-CD15B5229493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586B9B-F522-3DC9-0D28-A09DAB3A146A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BC09B500-49B5-A746-0744-9957BB722A8E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1EE90F75-6103-56D9-CDAD-2D61D46A0042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C126DE-B774-B003-3D6F-33C1FB504F12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03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E9F322E-D967-82E5-1F32-1B9CB215E320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4337DEDB-8A78-0328-BC1D-75AABC787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52" y="2584543"/>
            <a:ext cx="2854929" cy="16073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CDCB80B-828C-0D4A-3EB9-26880C2E71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3" t="8712" r="8713" b="8712"/>
          <a:stretch/>
        </p:blipFill>
        <p:spPr>
          <a:xfrm rot="10800000" flipV="1">
            <a:off x="5223526" y="2584543"/>
            <a:ext cx="2854929" cy="16073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8CE0F8-FA49-EA7E-F2B8-FBEC597D6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525" y="4956272"/>
            <a:ext cx="2854930" cy="16073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D5EEEDB-87BC-3B69-92A3-5A9E3321CD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51" y="4956272"/>
            <a:ext cx="2854929" cy="160732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4A404E-58A2-5DFD-D969-7B94BBC6C963}"/>
              </a:ext>
            </a:extLst>
          </p:cNvPr>
          <p:cNvSpPr txBox="1"/>
          <p:nvPr/>
        </p:nvSpPr>
        <p:spPr>
          <a:xfrm>
            <a:off x="1642421" y="2183628"/>
            <a:ext cx="1695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•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데이터</a:t>
            </a:r>
            <a:endParaRPr kumimoji="1" lang="en-US" altLang="ko-KR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A66A3B-5BAC-C5E4-AA3A-45987FE5D21E}"/>
              </a:ext>
            </a:extLst>
          </p:cNvPr>
          <p:cNvSpPr txBox="1"/>
          <p:nvPr/>
        </p:nvSpPr>
        <p:spPr>
          <a:xfrm>
            <a:off x="1642421" y="4569322"/>
            <a:ext cx="1695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• </a:t>
            </a:r>
            <a:r>
              <a:rPr kumimoji="1" lang="ko-KR" altLang="en-US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 데이터</a:t>
            </a:r>
            <a:endParaRPr kumimoji="1" lang="en-US" altLang="ko-KR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507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CF69-F40A-23ED-E050-C642E6905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4D676A9-AE25-F61C-CB3D-AC11872EE529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F96E6A-B34A-ACD5-022B-730D80F2BA95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60" dirty="0"/>
              <a:t>MBA </a:t>
            </a:r>
            <a:r>
              <a:rPr lang="ko-KR" altLang="en-US" sz="1260" dirty="0"/>
              <a:t>성과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AB1FB-9D3B-E15C-B91C-CC2387306F21}"/>
              </a:ext>
            </a:extLst>
          </p:cNvPr>
          <p:cNvSpPr txBox="1"/>
          <p:nvPr/>
        </p:nvSpPr>
        <p:spPr>
          <a:xfrm>
            <a:off x="1228137" y="1559740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이미지 데이터로 과형 수치화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7644D-A832-57F9-EA0C-1A7843A8C908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분석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6DD770A-25D7-2088-895E-D43619FF0F2F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63513391-DFAB-4F63-F833-7D0278B9E44B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3243DF6-A4A5-B47C-4D25-B549E11B60BD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4F61AC1A-2E35-2FE7-550A-87F02569D47C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3E32CA-68C2-2D30-2221-598402008082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03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DB17190-1483-A665-68EE-A44C16D8E05D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39B73DC-54DF-BEC5-1003-AC024C7EB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20"/>
          <a:stretch/>
        </p:blipFill>
        <p:spPr>
          <a:xfrm>
            <a:off x="4560912" y="3173142"/>
            <a:ext cx="2972946" cy="17156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E2EA55-C853-EB8E-91CD-EAB859502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20"/>
          <a:stretch/>
        </p:blipFill>
        <p:spPr>
          <a:xfrm>
            <a:off x="4560911" y="5039590"/>
            <a:ext cx="2972947" cy="17156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A8C915-340C-2754-456A-C12F5982B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20"/>
          <a:stretch/>
        </p:blipFill>
        <p:spPr>
          <a:xfrm>
            <a:off x="7659051" y="3173141"/>
            <a:ext cx="2972946" cy="17156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17A308-2EDD-BED4-FF39-FC3209CD1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20"/>
          <a:stretch/>
        </p:blipFill>
        <p:spPr>
          <a:xfrm>
            <a:off x="7659049" y="5039590"/>
            <a:ext cx="2972947" cy="1715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80773D-0BEE-402C-AD2E-6EF1F97E3984}"/>
              </a:ext>
            </a:extLst>
          </p:cNvPr>
          <p:cNvSpPr txBox="1"/>
          <p:nvPr/>
        </p:nvSpPr>
        <p:spPr>
          <a:xfrm>
            <a:off x="218975" y="3820011"/>
            <a:ext cx="3674798" cy="2292935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b="1" dirty="0"/>
              <a:t># </a:t>
            </a:r>
            <a:r>
              <a:rPr lang="ko-KR" altLang="en-US" sz="1100" b="1" dirty="0" err="1"/>
              <a:t>세그멘테이션</a:t>
            </a:r>
            <a:r>
              <a:rPr lang="ko-KR" altLang="en-US" sz="1100" b="1" dirty="0"/>
              <a:t>  </a:t>
            </a:r>
          </a:p>
          <a:p>
            <a:r>
              <a:rPr lang="ko-KR" altLang="en-US" sz="1100" dirty="0" err="1"/>
              <a:t>for</a:t>
            </a:r>
            <a:r>
              <a:rPr lang="ko-KR" altLang="en-US" sz="1100" dirty="0"/>
              <a:t> </a:t>
            </a:r>
            <a:r>
              <a:rPr lang="ko-KR" altLang="en-US" sz="1100" dirty="0" err="1"/>
              <a:t>seg_fn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in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seg_nonwhite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seg_hsv_green_yellow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seg_lab_a</a:t>
            </a:r>
            <a:r>
              <a:rPr lang="ko-KR" altLang="en-US" sz="1100" dirty="0"/>
              <a:t>):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mask</a:t>
            </a:r>
            <a:r>
              <a:rPr lang="ko-KR" altLang="en-US" sz="1100" dirty="0"/>
              <a:t>, </a:t>
            </a:r>
            <a:r>
              <a:rPr lang="ko-KR" altLang="en-US" sz="1100" dirty="0" err="1"/>
              <a:t>stage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seg_fn</a:t>
            </a:r>
            <a:r>
              <a:rPr lang="ko-KR" altLang="en-US" sz="1100" dirty="0"/>
              <a:t>(</a:t>
            </a:r>
            <a:r>
              <a:rPr lang="ko-KR" altLang="en-US" sz="1100" dirty="0" err="1"/>
              <a:t>img_rot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cnt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pick_apple_contour</a:t>
            </a:r>
            <a:r>
              <a:rPr lang="ko-KR" altLang="en-US" sz="1100" dirty="0"/>
              <a:t>(</a:t>
            </a:r>
            <a:r>
              <a:rPr lang="ko-KR" altLang="en-US" sz="1100" dirty="0" err="1"/>
              <a:t>mask</a:t>
            </a:r>
            <a:r>
              <a:rPr lang="ko-KR" altLang="en-US" sz="1100" dirty="0"/>
              <a:t>)   </a:t>
            </a:r>
          </a:p>
          <a:p>
            <a:r>
              <a:rPr lang="ko-KR" altLang="en-US" sz="1100" dirty="0"/>
              <a:t>    </a:t>
            </a:r>
            <a:r>
              <a:rPr lang="ko-KR" altLang="en-US" sz="1100" dirty="0" err="1"/>
              <a:t>if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cnt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is</a:t>
            </a:r>
            <a:r>
              <a:rPr lang="ko-KR" altLang="en-US" sz="1100" dirty="0"/>
              <a:t> </a:t>
            </a:r>
            <a:r>
              <a:rPr lang="ko-KR" altLang="en-US" sz="1100" dirty="0" err="1"/>
              <a:t>not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None</a:t>
            </a:r>
            <a:r>
              <a:rPr lang="ko-KR" altLang="en-US" sz="1100" dirty="0"/>
              <a:t>:</a:t>
            </a:r>
          </a:p>
          <a:p>
            <a:r>
              <a:rPr lang="ko-KR" altLang="en-US" sz="1100" dirty="0"/>
              <a:t>        </a:t>
            </a:r>
            <a:r>
              <a:rPr lang="ko-KR" altLang="en-US" sz="1100" dirty="0" err="1"/>
              <a:t>break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b="1" dirty="0"/>
              <a:t># 시각화</a:t>
            </a:r>
            <a:endParaRPr lang="en-US" altLang="ko-KR" sz="1100" b="1" dirty="0"/>
          </a:p>
          <a:p>
            <a:r>
              <a:rPr lang="ko-KR" altLang="en-US" sz="1100" dirty="0" err="1"/>
              <a:t>vis</a:t>
            </a:r>
            <a:r>
              <a:rPr lang="ko-KR" altLang="en-US" sz="1100" dirty="0"/>
              <a:t> = </a:t>
            </a:r>
            <a:r>
              <a:rPr lang="ko-KR" altLang="en-US" sz="1100" dirty="0" err="1"/>
              <a:t>img_rot.copy</a:t>
            </a:r>
            <a:r>
              <a:rPr lang="ko-KR" altLang="en-US" sz="1100" dirty="0"/>
              <a:t>()</a:t>
            </a:r>
          </a:p>
          <a:p>
            <a:r>
              <a:rPr lang="ko-KR" altLang="en-US" sz="1100" dirty="0"/>
              <a:t>cv2.drawContours(</a:t>
            </a:r>
            <a:r>
              <a:rPr lang="ko-KR" altLang="en-US" sz="1100" dirty="0" err="1"/>
              <a:t>vis</a:t>
            </a:r>
            <a:r>
              <a:rPr lang="ko-KR" altLang="en-US" sz="1100" dirty="0"/>
              <a:t>, [</a:t>
            </a:r>
            <a:r>
              <a:rPr lang="ko-KR" altLang="en-US" sz="1100" dirty="0" err="1"/>
              <a:t>cnt</a:t>
            </a:r>
            <a:r>
              <a:rPr lang="ko-KR" altLang="en-US" sz="1100" dirty="0"/>
              <a:t>], -1, (0,0,255), 3)</a:t>
            </a:r>
          </a:p>
          <a:p>
            <a:r>
              <a:rPr lang="ko-KR" altLang="en-US" sz="1100" dirty="0" err="1"/>
              <a:t>x,y,w,h</a:t>
            </a:r>
            <a:r>
              <a:rPr lang="ko-KR" altLang="en-US" sz="1100" dirty="0"/>
              <a:t> = cv2.boundingRect(</a:t>
            </a:r>
            <a:r>
              <a:rPr lang="ko-KR" altLang="en-US" sz="1100" dirty="0" err="1"/>
              <a:t>cnt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cv2.rectangle(</a:t>
            </a:r>
            <a:r>
              <a:rPr lang="ko-KR" altLang="en-US" sz="1100" dirty="0" err="1"/>
              <a:t>vis</a:t>
            </a:r>
            <a:r>
              <a:rPr lang="ko-KR" altLang="en-US" sz="1100" dirty="0"/>
              <a:t>, (</a:t>
            </a:r>
            <a:r>
              <a:rPr lang="ko-KR" altLang="en-US" sz="1100" dirty="0" err="1"/>
              <a:t>x,y</a:t>
            </a:r>
            <a:r>
              <a:rPr lang="ko-KR" altLang="en-US" sz="1100" dirty="0"/>
              <a:t>), (</a:t>
            </a:r>
            <a:r>
              <a:rPr lang="ko-KR" altLang="en-US" sz="1100" dirty="0" err="1"/>
              <a:t>x+w,y+h</a:t>
            </a:r>
            <a:r>
              <a:rPr lang="ko-KR" altLang="en-US" sz="1100" dirty="0"/>
              <a:t>), (255,0,0), 2)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5122E4-8F3F-72BC-3F00-91B4948EEC2A}"/>
              </a:ext>
            </a:extLst>
          </p:cNvPr>
          <p:cNvGrpSpPr/>
          <p:nvPr/>
        </p:nvGrpSpPr>
        <p:grpSpPr>
          <a:xfrm>
            <a:off x="3893774" y="4479555"/>
            <a:ext cx="541944" cy="867705"/>
            <a:chOff x="4311649" y="5969320"/>
            <a:chExt cx="647701" cy="672486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F02B961-9D40-B158-BFBA-2B0B4B4AFB32}"/>
                </a:ext>
              </a:extLst>
            </p:cNvPr>
            <p:cNvGrpSpPr/>
            <p:nvPr/>
          </p:nvGrpSpPr>
          <p:grpSpPr>
            <a:xfrm>
              <a:off x="4311649" y="5969320"/>
              <a:ext cx="647701" cy="672486"/>
              <a:chOff x="4311649" y="6045520"/>
              <a:chExt cx="647701" cy="672486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B54DC28-501B-531B-8056-6665ED511678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4179635" y="6177534"/>
                <a:ext cx="672486" cy="408457"/>
              </a:xfrm>
              <a:prstGeom prst="rect">
                <a:avLst/>
              </a:prstGeom>
            </p:spPr>
          </p:pic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9CE4F897-BA6C-22AC-8CB5-58DE542DFEB7}"/>
                  </a:ext>
                </a:extLst>
              </p:cNvPr>
              <p:cNvSpPr/>
              <p:nvPr/>
            </p:nvSpPr>
            <p:spPr>
              <a:xfrm>
                <a:off x="4311650" y="6162687"/>
                <a:ext cx="647700" cy="438150"/>
              </a:xfrm>
              <a:prstGeom prst="rightArrow">
                <a:avLst>
                  <a:gd name="adj1" fmla="val 61594"/>
                  <a:gd name="adj2" fmla="val 61594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88" spc="-52"/>
              </a:p>
            </p:txBody>
          </p:sp>
        </p:grpSp>
        <p:sp>
          <p:nvSpPr>
            <p:cNvPr id="10" name="갈매기형 수장 290">
              <a:extLst>
                <a:ext uri="{FF2B5EF4-FFF2-40B4-BE49-F238E27FC236}">
                  <a16:creationId xmlns:a16="http://schemas.microsoft.com/office/drawing/2014/main" id="{A00A06D7-4E04-3588-16AC-10B5E2309861}"/>
                </a:ext>
              </a:extLst>
            </p:cNvPr>
            <p:cNvSpPr/>
            <p:nvPr/>
          </p:nvSpPr>
          <p:spPr>
            <a:xfrm>
              <a:off x="4810164" y="6253569"/>
              <a:ext cx="79268" cy="103987"/>
            </a:xfrm>
            <a:custGeom>
              <a:avLst/>
              <a:gdLst>
                <a:gd name="connsiteX0" fmla="*/ 0 w 200597"/>
                <a:gd name="connsiteY0" fmla="*/ 0 h 200597"/>
                <a:gd name="connsiteX1" fmla="*/ 100299 w 200597"/>
                <a:gd name="connsiteY1" fmla="*/ 0 h 200597"/>
                <a:gd name="connsiteX2" fmla="*/ 200597 w 200597"/>
                <a:gd name="connsiteY2" fmla="*/ 100299 h 200597"/>
                <a:gd name="connsiteX3" fmla="*/ 100299 w 200597"/>
                <a:gd name="connsiteY3" fmla="*/ 200597 h 200597"/>
                <a:gd name="connsiteX4" fmla="*/ 0 w 200597"/>
                <a:gd name="connsiteY4" fmla="*/ 200597 h 200597"/>
                <a:gd name="connsiteX5" fmla="*/ 100299 w 200597"/>
                <a:gd name="connsiteY5" fmla="*/ 100299 h 200597"/>
                <a:gd name="connsiteX6" fmla="*/ 0 w 200597"/>
                <a:gd name="connsiteY6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100299 w 200597"/>
                <a:gd name="connsiteY2" fmla="*/ 200597 h 200597"/>
                <a:gd name="connsiteX3" fmla="*/ 0 w 200597"/>
                <a:gd name="connsiteY3" fmla="*/ 200597 h 200597"/>
                <a:gd name="connsiteX4" fmla="*/ 100299 w 200597"/>
                <a:gd name="connsiteY4" fmla="*/ 100299 h 200597"/>
                <a:gd name="connsiteX5" fmla="*/ 0 w 200597"/>
                <a:gd name="connsiteY5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100299 w 200597"/>
                <a:gd name="connsiteY3" fmla="*/ 100299 h 200597"/>
                <a:gd name="connsiteX4" fmla="*/ 0 w 200597"/>
                <a:gd name="connsiteY4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62199 w 200597"/>
                <a:gd name="connsiteY3" fmla="*/ 97917 h 200597"/>
                <a:gd name="connsiteX4" fmla="*/ 0 w 200597"/>
                <a:gd name="connsiteY4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45530 w 200597"/>
                <a:gd name="connsiteY3" fmla="*/ 100299 h 200597"/>
                <a:gd name="connsiteX4" fmla="*/ 0 w 200597"/>
                <a:gd name="connsiteY4" fmla="*/ 0 h 20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97" h="200597">
                  <a:moveTo>
                    <a:pt x="0" y="0"/>
                  </a:moveTo>
                  <a:lnTo>
                    <a:pt x="200597" y="100299"/>
                  </a:lnTo>
                  <a:lnTo>
                    <a:pt x="0" y="200597"/>
                  </a:lnTo>
                  <a:lnTo>
                    <a:pt x="45530" y="100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0E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88" spc="-52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4FCC14-988A-2144-DD79-6828F81F1E2B}"/>
              </a:ext>
            </a:extLst>
          </p:cNvPr>
          <p:cNvSpPr txBox="1"/>
          <p:nvPr/>
        </p:nvSpPr>
        <p:spPr>
          <a:xfrm>
            <a:off x="1642421" y="2183628"/>
            <a:ext cx="4182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•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과실 윤곽 검출 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(Contour Detection)</a:t>
            </a:r>
          </a:p>
        </p:txBody>
      </p:sp>
    </p:spTree>
    <p:extLst>
      <p:ext uri="{BB962C8B-B14F-4D97-AF65-F5344CB8AC3E}">
        <p14:creationId xmlns:p14="http://schemas.microsoft.com/office/powerpoint/2010/main" val="4238146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58567-7EB5-D1FE-AB8B-52E51C701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0F9869A-D746-39B4-7B9B-771A9208FB5B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FBB7AD8-FFEA-259A-EA33-F2AE32090A9E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60" dirty="0"/>
              <a:t>MBA </a:t>
            </a:r>
            <a:r>
              <a:rPr lang="ko-KR" altLang="en-US" sz="1260" dirty="0"/>
              <a:t>성과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B6AEF6-5707-6A30-B3D2-8838719DE76B}"/>
              </a:ext>
            </a:extLst>
          </p:cNvPr>
          <p:cNvSpPr txBox="1"/>
          <p:nvPr/>
        </p:nvSpPr>
        <p:spPr>
          <a:xfrm>
            <a:off x="1228137" y="1559740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이미지 데이터로 과형 수치화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D635DB-AB17-FCDD-904C-8E11D9228952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분석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992BCE-0BD5-E821-7C13-EDBFA3995469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532BEEC-F708-2A0E-56CC-C6C218FFC3B0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5D2260D-1548-F18F-07F5-F0F0DD76B936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CCD1F2A-524F-BFC0-1527-F873BE8FE590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D006E7-5417-7A9F-15B5-7B1CEF40A6EF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03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438CACE-4BE2-CC39-E6C9-36C3AA215FF8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8FFB0DD-7C16-7DBC-844A-8C69FCD896ED}"/>
              </a:ext>
            </a:extLst>
          </p:cNvPr>
          <p:cNvSpPr txBox="1"/>
          <p:nvPr/>
        </p:nvSpPr>
        <p:spPr>
          <a:xfrm>
            <a:off x="1642421" y="2183628"/>
            <a:ext cx="1695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•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과실 분리</a:t>
            </a:r>
            <a:endParaRPr kumimoji="1" lang="en-US" altLang="ko-KR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295A2D-31E8-872D-7DB5-9AF97DCA4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/>
          <a:stretch/>
        </p:blipFill>
        <p:spPr>
          <a:xfrm>
            <a:off x="4532849" y="3197063"/>
            <a:ext cx="2970807" cy="16835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F91AE4-ED08-BA3A-2B5A-1ED2928E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/>
          <a:stretch/>
        </p:blipFill>
        <p:spPr>
          <a:xfrm>
            <a:off x="4532849" y="5082993"/>
            <a:ext cx="2970807" cy="16835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D38A2C6-45E2-E23D-6DB5-48830E193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/>
          <a:stretch/>
        </p:blipFill>
        <p:spPr>
          <a:xfrm>
            <a:off x="7696479" y="3197063"/>
            <a:ext cx="2970807" cy="16835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AD2A67-05C0-B009-523C-A36A835A8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7"/>
          <a:stretch/>
        </p:blipFill>
        <p:spPr>
          <a:xfrm>
            <a:off x="7696479" y="5082993"/>
            <a:ext cx="2970807" cy="16835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AB1766-D2D8-1046-F35D-94E82325823F}"/>
              </a:ext>
            </a:extLst>
          </p:cNvPr>
          <p:cNvSpPr txBox="1"/>
          <p:nvPr/>
        </p:nvSpPr>
        <p:spPr>
          <a:xfrm>
            <a:off x="118391" y="3077511"/>
            <a:ext cx="3757180" cy="3970318"/>
          </a:xfrm>
          <a:prstGeom prst="rect">
            <a:avLst/>
          </a:prstGeom>
          <a:noFill/>
          <a:ln>
            <a:solidFill>
              <a:srgbClr val="2561B9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900" b="1" dirty="0"/>
              <a:t># </a:t>
            </a:r>
            <a:r>
              <a:rPr lang="ko-KR" altLang="en-US" sz="900" b="1" dirty="0" err="1"/>
              <a:t>비백색</a:t>
            </a:r>
            <a:r>
              <a:rPr lang="ko-KR" altLang="en-US" sz="900" b="1" dirty="0"/>
              <a:t> 기반</a:t>
            </a:r>
          </a:p>
          <a:p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seg_nonwhite</a:t>
            </a:r>
            <a:r>
              <a:rPr lang="ko-KR" altLang="en-US" sz="900" dirty="0"/>
              <a:t>(</a:t>
            </a:r>
            <a:r>
              <a:rPr lang="ko-KR" altLang="en-US" sz="900" dirty="0" err="1"/>
              <a:t>img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hsv</a:t>
            </a:r>
            <a:r>
              <a:rPr lang="ko-KR" altLang="en-US" sz="900" dirty="0"/>
              <a:t> = cv2.cvtColor(</a:t>
            </a:r>
            <a:r>
              <a:rPr lang="ko-KR" altLang="en-US" sz="900" dirty="0" err="1"/>
              <a:t>img</a:t>
            </a:r>
            <a:r>
              <a:rPr lang="ko-KR" altLang="en-US" sz="900" dirty="0"/>
              <a:t>, cv2.COLOR_BGR2HSV)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S</a:t>
            </a:r>
            <a:r>
              <a:rPr lang="ko-KR" altLang="en-US" sz="900" dirty="0"/>
              <a:t>, </a:t>
            </a:r>
            <a:r>
              <a:rPr lang="ko-KR" altLang="en-US" sz="900" dirty="0" err="1"/>
              <a:t>V</a:t>
            </a:r>
            <a:r>
              <a:rPr lang="ko-KR" altLang="en-US" sz="900" dirty="0"/>
              <a:t> = </a:t>
            </a:r>
            <a:r>
              <a:rPr lang="ko-KR" altLang="en-US" sz="900" dirty="0" err="1"/>
              <a:t>hsv</a:t>
            </a:r>
            <a:r>
              <a:rPr lang="ko-KR" altLang="en-US" sz="900" dirty="0"/>
              <a:t>[:,:,1], </a:t>
            </a:r>
            <a:r>
              <a:rPr lang="ko-KR" altLang="en-US" sz="900" dirty="0" err="1"/>
              <a:t>hsv</a:t>
            </a:r>
            <a:r>
              <a:rPr lang="ko-KR" altLang="en-US" sz="900" dirty="0"/>
              <a:t>[:,:,2]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 = ((</a:t>
            </a:r>
            <a:r>
              <a:rPr lang="ko-KR" altLang="en-US" sz="900" dirty="0" err="1"/>
              <a:t>S</a:t>
            </a:r>
            <a:r>
              <a:rPr lang="ko-KR" altLang="en-US" sz="900" dirty="0"/>
              <a:t> &gt; 20) &amp; (</a:t>
            </a:r>
            <a:r>
              <a:rPr lang="ko-KR" altLang="en-US" sz="900" dirty="0" err="1"/>
              <a:t>V</a:t>
            </a:r>
            <a:r>
              <a:rPr lang="ko-KR" altLang="en-US" sz="900" dirty="0"/>
              <a:t> &lt; 255)).</a:t>
            </a:r>
            <a:r>
              <a:rPr lang="ko-KR" altLang="en-US" sz="900" dirty="0" err="1"/>
              <a:t>astype</a:t>
            </a:r>
            <a:r>
              <a:rPr lang="ko-KR" altLang="en-US" sz="900" dirty="0"/>
              <a:t>(np.uint8)*255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 = cv2.morphologyEx(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, cv2.MORPH_OPEN,  </a:t>
            </a:r>
            <a:r>
              <a:rPr lang="ko-KR" altLang="en-US" sz="900" dirty="0" err="1"/>
              <a:t>kernel</a:t>
            </a:r>
            <a:r>
              <a:rPr lang="ko-KR" altLang="en-US" sz="900" dirty="0"/>
              <a:t>, 1)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 = cv2.morphologyEx(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, cv2.MORPH_CLOSE, </a:t>
            </a:r>
            <a:r>
              <a:rPr lang="ko-KR" altLang="en-US" sz="900" dirty="0" err="1"/>
              <a:t>kernel</a:t>
            </a:r>
            <a:r>
              <a:rPr lang="ko-KR" altLang="en-US" sz="900" dirty="0"/>
              <a:t>, 2)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return</a:t>
            </a:r>
            <a:r>
              <a:rPr lang="ko-KR" altLang="en-US" sz="900" dirty="0"/>
              <a:t>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, "</a:t>
            </a:r>
            <a:r>
              <a:rPr lang="ko-KR" altLang="en-US" sz="900" dirty="0" err="1"/>
              <a:t>nonwhite</a:t>
            </a:r>
            <a:r>
              <a:rPr lang="ko-KR" altLang="en-US" sz="900" dirty="0"/>
              <a:t>"</a:t>
            </a:r>
          </a:p>
          <a:p>
            <a:endParaRPr lang="ko-KR" altLang="en-US" sz="900" dirty="0"/>
          </a:p>
          <a:p>
            <a:r>
              <a:rPr lang="ko-KR" altLang="en-US" sz="900" b="1" dirty="0"/>
              <a:t># HSV: 노랑/초록 계열</a:t>
            </a:r>
          </a:p>
          <a:p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seg_hsv_green_yellow</a:t>
            </a:r>
            <a:r>
              <a:rPr lang="ko-KR" altLang="en-US" sz="900" dirty="0"/>
              <a:t>(</a:t>
            </a:r>
            <a:r>
              <a:rPr lang="ko-KR" altLang="en-US" sz="900" dirty="0" err="1"/>
              <a:t>img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hsv</a:t>
            </a:r>
            <a:r>
              <a:rPr lang="ko-KR" altLang="en-US" sz="900" dirty="0"/>
              <a:t> = cv2.cvtColor(</a:t>
            </a:r>
            <a:r>
              <a:rPr lang="ko-KR" altLang="en-US" sz="900" dirty="0" err="1"/>
              <a:t>img</a:t>
            </a:r>
            <a:r>
              <a:rPr lang="ko-KR" altLang="en-US" sz="900" dirty="0"/>
              <a:t>, cv2.COLOR_BGR2HSV)</a:t>
            </a:r>
          </a:p>
          <a:p>
            <a:r>
              <a:rPr lang="ko-KR" altLang="en-US" sz="900" dirty="0"/>
              <a:t>    m1 = cv2.inRange(</a:t>
            </a:r>
            <a:r>
              <a:rPr lang="ko-KR" altLang="en-US" sz="900" dirty="0" err="1"/>
              <a:t>hsv</a:t>
            </a:r>
            <a:r>
              <a:rPr lang="ko-KR" altLang="en-US" sz="900" dirty="0"/>
              <a:t>, (20,40,40), (45,255,255))   # </a:t>
            </a:r>
            <a:r>
              <a:rPr lang="ko-KR" altLang="en-US" sz="900" dirty="0" err="1"/>
              <a:t>yellow</a:t>
            </a:r>
            <a:endParaRPr lang="ko-KR" altLang="en-US" sz="900" dirty="0"/>
          </a:p>
          <a:p>
            <a:r>
              <a:rPr lang="ko-KR" altLang="en-US" sz="900" dirty="0"/>
              <a:t>    m2 = cv2.inRange(</a:t>
            </a:r>
            <a:r>
              <a:rPr lang="ko-KR" altLang="en-US" sz="900" dirty="0" err="1"/>
              <a:t>hsv</a:t>
            </a:r>
            <a:r>
              <a:rPr lang="ko-KR" altLang="en-US" sz="900" dirty="0"/>
              <a:t>, (35,30,30), (85,255,255))   # </a:t>
            </a:r>
            <a:r>
              <a:rPr lang="ko-KR" altLang="en-US" sz="900" dirty="0" err="1"/>
              <a:t>green</a:t>
            </a:r>
            <a:endParaRPr lang="ko-KR" altLang="en-US" sz="900" dirty="0"/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 = m1 | m2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 = cv2.morphologyEx(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, cv2.MORPH_OPEN,  </a:t>
            </a:r>
            <a:r>
              <a:rPr lang="ko-KR" altLang="en-US" sz="900" dirty="0" err="1"/>
              <a:t>kernel</a:t>
            </a:r>
            <a:r>
              <a:rPr lang="ko-KR" altLang="en-US" sz="900" dirty="0"/>
              <a:t>, 1)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 = cv2.morphologyEx(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, cv2.MORPH_CLOSE, </a:t>
            </a:r>
            <a:r>
              <a:rPr lang="ko-KR" altLang="en-US" sz="900" dirty="0" err="1"/>
              <a:t>kernel</a:t>
            </a:r>
            <a:r>
              <a:rPr lang="ko-KR" altLang="en-US" sz="900" dirty="0"/>
              <a:t>, 2)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return</a:t>
            </a:r>
            <a:r>
              <a:rPr lang="ko-KR" altLang="en-US" sz="900" dirty="0"/>
              <a:t>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, "</a:t>
            </a:r>
            <a:r>
              <a:rPr lang="ko-KR" altLang="en-US" sz="900" dirty="0" err="1"/>
              <a:t>hsv_green_yellow</a:t>
            </a:r>
            <a:r>
              <a:rPr lang="ko-KR" altLang="en-US" sz="900" dirty="0"/>
              <a:t>"</a:t>
            </a:r>
          </a:p>
          <a:p>
            <a:endParaRPr lang="ko-KR" altLang="en-US" sz="900" dirty="0"/>
          </a:p>
          <a:p>
            <a:r>
              <a:rPr lang="ko-KR" altLang="en-US" sz="900" b="1" dirty="0"/>
              <a:t># </a:t>
            </a:r>
            <a:r>
              <a:rPr lang="ko-KR" altLang="en-US" sz="900" b="1" dirty="0" err="1"/>
              <a:t>Lab-a</a:t>
            </a:r>
            <a:r>
              <a:rPr lang="ko-KR" altLang="en-US" sz="900" b="1" dirty="0"/>
              <a:t> + </a:t>
            </a:r>
            <a:r>
              <a:rPr lang="ko-KR" altLang="en-US" sz="900" b="1" dirty="0" err="1"/>
              <a:t>Otsu</a:t>
            </a:r>
            <a:endParaRPr lang="ko-KR" altLang="en-US" sz="900" b="1" dirty="0"/>
          </a:p>
          <a:p>
            <a:r>
              <a:rPr lang="ko-KR" altLang="en-US" sz="900" dirty="0" err="1"/>
              <a:t>def</a:t>
            </a:r>
            <a:r>
              <a:rPr lang="ko-KR" altLang="en-US" sz="900" dirty="0"/>
              <a:t> </a:t>
            </a:r>
            <a:r>
              <a:rPr lang="ko-KR" altLang="en-US" sz="900" dirty="0" err="1"/>
              <a:t>seg_lab_a</a:t>
            </a:r>
            <a:r>
              <a:rPr lang="ko-KR" altLang="en-US" sz="900" dirty="0"/>
              <a:t>(</a:t>
            </a:r>
            <a:r>
              <a:rPr lang="ko-KR" altLang="en-US" sz="900" dirty="0" err="1"/>
              <a:t>img</a:t>
            </a:r>
            <a:r>
              <a:rPr lang="ko-KR" altLang="en-US" sz="900" dirty="0"/>
              <a:t>):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lab</a:t>
            </a:r>
            <a:r>
              <a:rPr lang="ko-KR" altLang="en-US" sz="900" dirty="0"/>
              <a:t> = cv2.cvtColor(</a:t>
            </a:r>
            <a:r>
              <a:rPr lang="ko-KR" altLang="en-US" sz="900" dirty="0" err="1"/>
              <a:t>img</a:t>
            </a:r>
            <a:r>
              <a:rPr lang="ko-KR" altLang="en-US" sz="900" dirty="0"/>
              <a:t>, cv2.COLOR_BGR2Lab)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a</a:t>
            </a:r>
            <a:r>
              <a:rPr lang="ko-KR" altLang="en-US" sz="900" dirty="0"/>
              <a:t>   = cv2.GaussianBlur(</a:t>
            </a:r>
            <a:r>
              <a:rPr lang="ko-KR" altLang="en-US" sz="900" dirty="0" err="1"/>
              <a:t>lab</a:t>
            </a:r>
            <a:r>
              <a:rPr lang="ko-KR" altLang="en-US" sz="900" dirty="0"/>
              <a:t>[:,:,1], (5,5), 0)</a:t>
            </a:r>
          </a:p>
          <a:p>
            <a:r>
              <a:rPr lang="ko-KR" altLang="en-US" sz="900" dirty="0"/>
              <a:t>    _,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 = cv2.threshold(</a:t>
            </a:r>
            <a:r>
              <a:rPr lang="ko-KR" altLang="en-US" sz="900" dirty="0" err="1"/>
              <a:t>a</a:t>
            </a:r>
            <a:r>
              <a:rPr lang="ko-KR" altLang="en-US" sz="900" dirty="0"/>
              <a:t>, 0, 255, cv2.THRESH_BINARY+cv2.THRESH_OTSU)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 = cv2.morphologyEx(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, cv2.MORPH_OPEN,  </a:t>
            </a:r>
            <a:r>
              <a:rPr lang="ko-KR" altLang="en-US" sz="900" dirty="0" err="1"/>
              <a:t>kernel</a:t>
            </a:r>
            <a:r>
              <a:rPr lang="ko-KR" altLang="en-US" sz="900" dirty="0"/>
              <a:t>, 1)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 = cv2.morphologyEx(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, cv2.MORPH_CLOSE, </a:t>
            </a:r>
            <a:r>
              <a:rPr lang="ko-KR" altLang="en-US" sz="900" dirty="0" err="1"/>
              <a:t>kernel</a:t>
            </a:r>
            <a:r>
              <a:rPr lang="ko-KR" altLang="en-US" sz="900" dirty="0"/>
              <a:t>, 2)</a:t>
            </a:r>
          </a:p>
          <a:p>
            <a:r>
              <a:rPr lang="ko-KR" altLang="en-US" sz="900" dirty="0"/>
              <a:t>    </a:t>
            </a:r>
            <a:r>
              <a:rPr lang="ko-KR" altLang="en-US" sz="900" dirty="0" err="1"/>
              <a:t>return</a:t>
            </a:r>
            <a:r>
              <a:rPr lang="ko-KR" altLang="en-US" sz="900" dirty="0"/>
              <a:t> </a:t>
            </a:r>
            <a:r>
              <a:rPr lang="ko-KR" altLang="en-US" sz="900" dirty="0" err="1"/>
              <a:t>mask</a:t>
            </a:r>
            <a:r>
              <a:rPr lang="ko-KR" altLang="en-US" sz="900" dirty="0"/>
              <a:t>, "</a:t>
            </a:r>
            <a:r>
              <a:rPr lang="ko-KR" altLang="en-US" sz="900" dirty="0" err="1"/>
              <a:t>lab_a_otsu</a:t>
            </a:r>
            <a:r>
              <a:rPr lang="ko-KR" altLang="en-US" sz="900" dirty="0"/>
              <a:t>"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03842B-9DC7-2925-5E9D-8DBFEC97838B}"/>
              </a:ext>
            </a:extLst>
          </p:cNvPr>
          <p:cNvGrpSpPr/>
          <p:nvPr/>
        </p:nvGrpSpPr>
        <p:grpSpPr>
          <a:xfrm>
            <a:off x="3893774" y="4479555"/>
            <a:ext cx="541944" cy="867705"/>
            <a:chOff x="4311649" y="5969320"/>
            <a:chExt cx="647701" cy="672486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5D9296C-052D-E395-1BB6-DF5698C9ED96}"/>
                </a:ext>
              </a:extLst>
            </p:cNvPr>
            <p:cNvGrpSpPr/>
            <p:nvPr/>
          </p:nvGrpSpPr>
          <p:grpSpPr>
            <a:xfrm>
              <a:off x="4311649" y="5969320"/>
              <a:ext cx="647701" cy="672486"/>
              <a:chOff x="4311649" y="6045520"/>
              <a:chExt cx="647701" cy="672486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AA9014FF-8FFE-6796-0895-757E4D7084C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4179635" y="6177534"/>
                <a:ext cx="672486" cy="408457"/>
              </a:xfrm>
              <a:prstGeom prst="rect">
                <a:avLst/>
              </a:prstGeom>
            </p:spPr>
          </p:pic>
          <p:sp>
            <p:nvSpPr>
              <p:cNvPr id="47" name="화살표: 오른쪽 46">
                <a:extLst>
                  <a:ext uri="{FF2B5EF4-FFF2-40B4-BE49-F238E27FC236}">
                    <a16:creationId xmlns:a16="http://schemas.microsoft.com/office/drawing/2014/main" id="{5262310D-E0A6-AAB6-CA1C-438A00DD3137}"/>
                  </a:ext>
                </a:extLst>
              </p:cNvPr>
              <p:cNvSpPr/>
              <p:nvPr/>
            </p:nvSpPr>
            <p:spPr>
              <a:xfrm>
                <a:off x="4311650" y="6162687"/>
                <a:ext cx="647700" cy="438150"/>
              </a:xfrm>
              <a:prstGeom prst="rightArrow">
                <a:avLst>
                  <a:gd name="adj1" fmla="val 61594"/>
                  <a:gd name="adj2" fmla="val 61594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88" spc="-52"/>
              </a:p>
            </p:txBody>
          </p:sp>
        </p:grpSp>
        <p:sp>
          <p:nvSpPr>
            <p:cNvPr id="43" name="갈매기형 수장 290">
              <a:extLst>
                <a:ext uri="{FF2B5EF4-FFF2-40B4-BE49-F238E27FC236}">
                  <a16:creationId xmlns:a16="http://schemas.microsoft.com/office/drawing/2014/main" id="{50122996-4B18-86B6-EB47-C6246DAB1F34}"/>
                </a:ext>
              </a:extLst>
            </p:cNvPr>
            <p:cNvSpPr/>
            <p:nvPr/>
          </p:nvSpPr>
          <p:spPr>
            <a:xfrm>
              <a:off x="4810164" y="6253569"/>
              <a:ext cx="79268" cy="103987"/>
            </a:xfrm>
            <a:custGeom>
              <a:avLst/>
              <a:gdLst>
                <a:gd name="connsiteX0" fmla="*/ 0 w 200597"/>
                <a:gd name="connsiteY0" fmla="*/ 0 h 200597"/>
                <a:gd name="connsiteX1" fmla="*/ 100299 w 200597"/>
                <a:gd name="connsiteY1" fmla="*/ 0 h 200597"/>
                <a:gd name="connsiteX2" fmla="*/ 200597 w 200597"/>
                <a:gd name="connsiteY2" fmla="*/ 100299 h 200597"/>
                <a:gd name="connsiteX3" fmla="*/ 100299 w 200597"/>
                <a:gd name="connsiteY3" fmla="*/ 200597 h 200597"/>
                <a:gd name="connsiteX4" fmla="*/ 0 w 200597"/>
                <a:gd name="connsiteY4" fmla="*/ 200597 h 200597"/>
                <a:gd name="connsiteX5" fmla="*/ 100299 w 200597"/>
                <a:gd name="connsiteY5" fmla="*/ 100299 h 200597"/>
                <a:gd name="connsiteX6" fmla="*/ 0 w 200597"/>
                <a:gd name="connsiteY6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100299 w 200597"/>
                <a:gd name="connsiteY2" fmla="*/ 200597 h 200597"/>
                <a:gd name="connsiteX3" fmla="*/ 0 w 200597"/>
                <a:gd name="connsiteY3" fmla="*/ 200597 h 200597"/>
                <a:gd name="connsiteX4" fmla="*/ 100299 w 200597"/>
                <a:gd name="connsiteY4" fmla="*/ 100299 h 200597"/>
                <a:gd name="connsiteX5" fmla="*/ 0 w 200597"/>
                <a:gd name="connsiteY5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100299 w 200597"/>
                <a:gd name="connsiteY3" fmla="*/ 100299 h 200597"/>
                <a:gd name="connsiteX4" fmla="*/ 0 w 200597"/>
                <a:gd name="connsiteY4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62199 w 200597"/>
                <a:gd name="connsiteY3" fmla="*/ 97917 h 200597"/>
                <a:gd name="connsiteX4" fmla="*/ 0 w 200597"/>
                <a:gd name="connsiteY4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45530 w 200597"/>
                <a:gd name="connsiteY3" fmla="*/ 100299 h 200597"/>
                <a:gd name="connsiteX4" fmla="*/ 0 w 200597"/>
                <a:gd name="connsiteY4" fmla="*/ 0 h 20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97" h="200597">
                  <a:moveTo>
                    <a:pt x="0" y="0"/>
                  </a:moveTo>
                  <a:lnTo>
                    <a:pt x="200597" y="100299"/>
                  </a:lnTo>
                  <a:lnTo>
                    <a:pt x="0" y="200597"/>
                  </a:lnTo>
                  <a:lnTo>
                    <a:pt x="45530" y="100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0E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88" spc="-52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817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6D4B5-928C-B5F3-42BB-08D900BAD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3C28CCA-1967-F2CB-F98D-7AB70BFA8050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A3A1545-CD09-6712-60DE-C67A1AA5A2FC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60" dirty="0"/>
              <a:t>MBA </a:t>
            </a:r>
            <a:r>
              <a:rPr lang="ko-KR" altLang="en-US" sz="1260" dirty="0"/>
              <a:t>성과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7C410-1B45-68BD-03A7-112A56281962}"/>
              </a:ext>
            </a:extLst>
          </p:cNvPr>
          <p:cNvSpPr txBox="1"/>
          <p:nvPr/>
        </p:nvSpPr>
        <p:spPr>
          <a:xfrm>
            <a:off x="1228137" y="1559740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이미지 데이터로 과형 수치화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8CF332-0ABC-0D2F-E143-2800F9BE80AA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분석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0C6CDD-E79A-A040-A2A8-A9B1EDCB13B8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4DE0D76-6CF3-BA12-3AF1-6C5235AD2B7C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0881F2C-38CA-C5D2-C84B-3C39B254092B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3F9E7B21-FC5C-2922-A398-9C2C2904295D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4A9B0EC-BAB4-4DB5-28AE-DF201923CEA8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03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406AF746-E5B2-43E6-AF34-7A5E5743EDDC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8F10B89-3E05-9F9E-5581-11CADCD53775}"/>
              </a:ext>
            </a:extLst>
          </p:cNvPr>
          <p:cNvSpPr txBox="1"/>
          <p:nvPr/>
        </p:nvSpPr>
        <p:spPr>
          <a:xfrm>
            <a:off x="1642421" y="2183628"/>
            <a:ext cx="7611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•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길이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(mm),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모양지표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원형도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kumimoji="1" lang="ko-KR" altLang="en-US" kern="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종횡비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),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대칭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폭 차이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면적 차이 등</a:t>
            </a:r>
            <a:r>
              <a:rPr kumimoji="1" lang="en-US" altLang="ko-KR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), L/D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B4A1490-3769-5D22-2DAC-2F54DB8A4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0259"/>
              </p:ext>
            </p:extLst>
          </p:nvPr>
        </p:nvGraphicFramePr>
        <p:xfrm>
          <a:off x="211791" y="2884282"/>
          <a:ext cx="10376180" cy="3144367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518809">
                  <a:extLst>
                    <a:ext uri="{9D8B030D-6E8A-4147-A177-3AD203B41FA5}">
                      <a16:colId xmlns:a16="http://schemas.microsoft.com/office/drawing/2014/main" val="987721567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1808142312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1891874360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219328755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1259362839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2525000171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3850134860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1146446459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3166310316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2398509121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1225043373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2037434631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1754013027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3620180529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29709041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3205345381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4006211976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3112853588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2879566608"/>
                    </a:ext>
                  </a:extLst>
                </a:gridCol>
                <a:gridCol w="518809">
                  <a:extLst>
                    <a:ext uri="{9D8B030D-6E8A-4147-A177-3AD203B41FA5}">
                      <a16:colId xmlns:a16="http://schemas.microsoft.com/office/drawing/2014/main" val="144153422"/>
                    </a:ext>
                  </a:extLst>
                </a:gridCol>
              </a:tblGrid>
              <a:tr h="10367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pair_id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up_file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side_file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top_major_mm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top_minor_mm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top_aspect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top_circularity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top_px_per_mm_est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top_sym_score_lr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top_sym_score_ud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top_lr_width_mean_pct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top_lr_width_max_pct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top_lr_width_p95_pct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top_ud_width_mean_pct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top_ud_width_max_pct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top_ud_width_p95_pct</a:t>
                      </a:r>
                      <a:endParaRPr lang="da-DK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top_area_diff_lr_percent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top_area_diff_ud_percent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LD_ratio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최종</a:t>
                      </a:r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_</a:t>
                      </a:r>
                      <a:r>
                        <a:rPr lang="ko-KR" alt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판정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9672305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267.5021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241.0402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0.901078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0.7031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0.821557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0.785818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65.35106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1336.842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125.1626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7282969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7.8E+09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102.2399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50.77421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33.3806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0.934797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정형과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022630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168.1754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159.5636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0.948793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0.758153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0.636775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0.404324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16.32356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1899.999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42.81203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8.974687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1533.333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23.32726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10.04206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1.62018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0.823407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비정형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378832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3.jpg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255.6633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241.6231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0.945083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0.756664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0.801976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0.712187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61.60814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7999.996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130.7485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19.103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799.9998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53.79177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40.95219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12.21881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0.600585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비정형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529507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4.jpg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4.jpg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163.9132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162.35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0.990463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0.748476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0.835606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0.820095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115.3949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29199.97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189.7027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13604179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1.34E+10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145.7752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58.40152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50.04241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0.574985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비정형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328715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5.Jpg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5.jpg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134.2236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135.6189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1.010395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0.713265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0.760028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0.752761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46.24099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24199.95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38.20203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27907134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3E+10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40.21239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22.19492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19.27366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0.999636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정형과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964982"/>
                  </a:ext>
                </a:extLst>
              </a:tr>
              <a:tr h="351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6.jpg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6.jpg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165.0199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149.099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0.903521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0.744364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0.782865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rgbClr val="000000"/>
                          </a:solidFill>
                          <a:effectLst/>
                        </a:rPr>
                        <a:t>0.720751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52.83302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9199.991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74.80736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21.18515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4199.998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54.94929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32.04697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7.140853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0.67506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비정형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401" marR="3401" marT="3401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063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377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D9E6D-74F2-F178-942A-4D02FC758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4EE99DC-7E81-AFF6-4B6C-2B10CBD7F722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2094DF9-D779-FB49-3E74-DE541F7AC1FA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60" dirty="0"/>
              <a:t>MBA </a:t>
            </a:r>
            <a:r>
              <a:rPr lang="ko-KR" altLang="en-US" sz="1260" dirty="0"/>
              <a:t>성과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16084D-8DA8-1852-491B-E51CD182549F}"/>
              </a:ext>
            </a:extLst>
          </p:cNvPr>
          <p:cNvSpPr txBox="1"/>
          <p:nvPr/>
        </p:nvSpPr>
        <p:spPr>
          <a:xfrm>
            <a:off x="1228137" y="1559740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기계화 전후 데이터 비교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33145-287F-D2B1-76C3-7ADAF2CC713F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이미지 분석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BEEB4EE-E9F7-5A7A-C088-5BE2361189F4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557E7646-E136-3222-252A-7542D95E989C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7130AD0B-FC57-988B-7E7E-FC8FBA585F7F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A661E8F7-7DF3-628C-97A1-2D7C7E272FB6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ECB6CC-E5BB-5EBB-71CA-DB78A0EF698C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03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74826AE0-629E-C71C-D20F-FA44331A4A47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AC9081-74B8-036A-248C-AA8140846D9D}"/>
              </a:ext>
            </a:extLst>
          </p:cNvPr>
          <p:cNvSpPr txBox="1"/>
          <p:nvPr/>
        </p:nvSpPr>
        <p:spPr>
          <a:xfrm>
            <a:off x="511967" y="2453902"/>
            <a:ext cx="1695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•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기존 데이터</a:t>
            </a:r>
            <a:endParaRPr kumimoji="1" lang="en-US" altLang="ko-KR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4" name="Picture 0">
            <a:extLst>
              <a:ext uri="{FF2B5EF4-FFF2-40B4-BE49-F238E27FC236}">
                <a16:creationId xmlns:a16="http://schemas.microsoft.com/office/drawing/2014/main" id="{12BF6FCC-4117-1B24-E0F3-12E5B1054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14951" y="3411916"/>
            <a:ext cx="3471822" cy="26037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5" name="Picture 1">
            <a:extLst>
              <a:ext uri="{FF2B5EF4-FFF2-40B4-BE49-F238E27FC236}">
                <a16:creationId xmlns:a16="http://schemas.microsoft.com/office/drawing/2014/main" id="{E910F0AE-17A0-D0F1-3937-59DF73B44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7951" y="3411914"/>
            <a:ext cx="3471824" cy="260379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12555822-0A92-AEC4-B870-141F142792D7}"/>
              </a:ext>
            </a:extLst>
          </p:cNvPr>
          <p:cNvGrpSpPr/>
          <p:nvPr/>
        </p:nvGrpSpPr>
        <p:grpSpPr>
          <a:xfrm>
            <a:off x="5864176" y="4279957"/>
            <a:ext cx="541944" cy="867705"/>
            <a:chOff x="4311649" y="5969320"/>
            <a:chExt cx="647701" cy="67248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F6C2362-0F50-057C-1800-B3993CAB9F69}"/>
                </a:ext>
              </a:extLst>
            </p:cNvPr>
            <p:cNvGrpSpPr/>
            <p:nvPr/>
          </p:nvGrpSpPr>
          <p:grpSpPr>
            <a:xfrm>
              <a:off x="4311649" y="5969320"/>
              <a:ext cx="647701" cy="672486"/>
              <a:chOff x="4311649" y="6045520"/>
              <a:chExt cx="647701" cy="67248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6764CDF-0FC5-31A1-17D5-FCFDFFCBD189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4179635" y="6177534"/>
                <a:ext cx="672486" cy="408457"/>
              </a:xfrm>
              <a:prstGeom prst="rect">
                <a:avLst/>
              </a:prstGeom>
            </p:spPr>
          </p:pic>
          <p:sp>
            <p:nvSpPr>
              <p:cNvPr id="40" name="화살표: 오른쪽 39">
                <a:extLst>
                  <a:ext uri="{FF2B5EF4-FFF2-40B4-BE49-F238E27FC236}">
                    <a16:creationId xmlns:a16="http://schemas.microsoft.com/office/drawing/2014/main" id="{45DBA965-A8D7-9246-EA1C-237597DA0F69}"/>
                  </a:ext>
                </a:extLst>
              </p:cNvPr>
              <p:cNvSpPr/>
              <p:nvPr/>
            </p:nvSpPr>
            <p:spPr>
              <a:xfrm>
                <a:off x="4311650" y="6162687"/>
                <a:ext cx="647700" cy="438150"/>
              </a:xfrm>
              <a:prstGeom prst="rightArrow">
                <a:avLst>
                  <a:gd name="adj1" fmla="val 61594"/>
                  <a:gd name="adj2" fmla="val 61594"/>
                </a:avLst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88" spc="-52"/>
              </a:p>
            </p:txBody>
          </p:sp>
        </p:grpSp>
        <p:sp>
          <p:nvSpPr>
            <p:cNvPr id="38" name="갈매기형 수장 290">
              <a:extLst>
                <a:ext uri="{FF2B5EF4-FFF2-40B4-BE49-F238E27FC236}">
                  <a16:creationId xmlns:a16="http://schemas.microsoft.com/office/drawing/2014/main" id="{B93CCFFF-E529-4A07-C44C-DCDF904DB6EC}"/>
                </a:ext>
              </a:extLst>
            </p:cNvPr>
            <p:cNvSpPr/>
            <p:nvPr/>
          </p:nvSpPr>
          <p:spPr>
            <a:xfrm>
              <a:off x="4810164" y="6253569"/>
              <a:ext cx="79268" cy="103987"/>
            </a:xfrm>
            <a:custGeom>
              <a:avLst/>
              <a:gdLst>
                <a:gd name="connsiteX0" fmla="*/ 0 w 200597"/>
                <a:gd name="connsiteY0" fmla="*/ 0 h 200597"/>
                <a:gd name="connsiteX1" fmla="*/ 100299 w 200597"/>
                <a:gd name="connsiteY1" fmla="*/ 0 h 200597"/>
                <a:gd name="connsiteX2" fmla="*/ 200597 w 200597"/>
                <a:gd name="connsiteY2" fmla="*/ 100299 h 200597"/>
                <a:gd name="connsiteX3" fmla="*/ 100299 w 200597"/>
                <a:gd name="connsiteY3" fmla="*/ 200597 h 200597"/>
                <a:gd name="connsiteX4" fmla="*/ 0 w 200597"/>
                <a:gd name="connsiteY4" fmla="*/ 200597 h 200597"/>
                <a:gd name="connsiteX5" fmla="*/ 100299 w 200597"/>
                <a:gd name="connsiteY5" fmla="*/ 100299 h 200597"/>
                <a:gd name="connsiteX6" fmla="*/ 0 w 200597"/>
                <a:gd name="connsiteY6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100299 w 200597"/>
                <a:gd name="connsiteY2" fmla="*/ 200597 h 200597"/>
                <a:gd name="connsiteX3" fmla="*/ 0 w 200597"/>
                <a:gd name="connsiteY3" fmla="*/ 200597 h 200597"/>
                <a:gd name="connsiteX4" fmla="*/ 100299 w 200597"/>
                <a:gd name="connsiteY4" fmla="*/ 100299 h 200597"/>
                <a:gd name="connsiteX5" fmla="*/ 0 w 200597"/>
                <a:gd name="connsiteY5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100299 w 200597"/>
                <a:gd name="connsiteY3" fmla="*/ 100299 h 200597"/>
                <a:gd name="connsiteX4" fmla="*/ 0 w 200597"/>
                <a:gd name="connsiteY4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62199 w 200597"/>
                <a:gd name="connsiteY3" fmla="*/ 97917 h 200597"/>
                <a:gd name="connsiteX4" fmla="*/ 0 w 200597"/>
                <a:gd name="connsiteY4" fmla="*/ 0 h 200597"/>
                <a:gd name="connsiteX0" fmla="*/ 0 w 200597"/>
                <a:gd name="connsiteY0" fmla="*/ 0 h 200597"/>
                <a:gd name="connsiteX1" fmla="*/ 200597 w 200597"/>
                <a:gd name="connsiteY1" fmla="*/ 100299 h 200597"/>
                <a:gd name="connsiteX2" fmla="*/ 0 w 200597"/>
                <a:gd name="connsiteY2" fmla="*/ 200597 h 200597"/>
                <a:gd name="connsiteX3" fmla="*/ 45530 w 200597"/>
                <a:gd name="connsiteY3" fmla="*/ 100299 h 200597"/>
                <a:gd name="connsiteX4" fmla="*/ 0 w 200597"/>
                <a:gd name="connsiteY4" fmla="*/ 0 h 20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97" h="200597">
                  <a:moveTo>
                    <a:pt x="0" y="0"/>
                  </a:moveTo>
                  <a:lnTo>
                    <a:pt x="200597" y="100299"/>
                  </a:lnTo>
                  <a:lnTo>
                    <a:pt x="0" y="200597"/>
                  </a:lnTo>
                  <a:lnTo>
                    <a:pt x="45530" y="100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0E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88" spc="-52">
                <a:solidFill>
                  <a:schemeClr val="tx1"/>
                </a:solidFill>
              </a:endParaRPr>
            </a:p>
          </p:txBody>
        </p:sp>
      </p:grpSp>
      <p:pic>
        <p:nvPicPr>
          <p:cNvPr id="42" name="그림 41" descr="야외, 식물, 나무, 자작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AB14EF4-CA13-D681-D62E-D67DD13B85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8678" y="3736490"/>
            <a:ext cx="3471816" cy="1954632"/>
          </a:xfrm>
          <a:prstGeom prst="rect">
            <a:avLst/>
          </a:prstGeom>
        </p:spPr>
      </p:pic>
      <p:pic>
        <p:nvPicPr>
          <p:cNvPr id="50" name="그림 49" descr="야외, 식물, 나무, 하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5EC41E-ED80-76F0-81B4-B32756FE2B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49416" y="3736490"/>
            <a:ext cx="3471816" cy="195463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7A8C45-5674-86C2-E9F4-B633E5B453D5}"/>
              </a:ext>
            </a:extLst>
          </p:cNvPr>
          <p:cNvSpPr txBox="1"/>
          <p:nvPr/>
        </p:nvSpPr>
        <p:spPr>
          <a:xfrm>
            <a:off x="6537270" y="2453902"/>
            <a:ext cx="1695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kumimoji="1" lang="en-US" altLang="ko-KR" sz="1800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• </a:t>
            </a:r>
            <a:r>
              <a:rPr kumimoji="1" lang="ko-KR" altLang="en-US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 데이터</a:t>
            </a:r>
            <a:endParaRPr kumimoji="1" lang="en-US" altLang="ko-KR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270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667B-9488-A917-605E-1B8972E20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75847AF-54C2-8654-36FC-CEE057D71839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359CE1A-7C7C-D160-272D-DA0ACC25216E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60" dirty="0"/>
              <a:t>향후계획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0304C-C693-8740-3845-A2BF98B3D449}"/>
              </a:ext>
            </a:extLst>
          </p:cNvPr>
          <p:cNvSpPr txBox="1"/>
          <p:nvPr/>
        </p:nvSpPr>
        <p:spPr>
          <a:xfrm>
            <a:off x="1228137" y="1559740"/>
            <a:ext cx="7929310" cy="2762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환경데이터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외 영향 변수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체계화미치는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체계화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  · </a:t>
            </a:r>
            <a:r>
              <a:rPr lang="ko-KR" altLang="en-US" kern="0" spc="0" dirty="0">
                <a:effectLst/>
                <a:latin typeface="나눔스퀘어" panose="020B0600000101010101"/>
                <a:ea typeface="나눔스퀘어" panose="020B0600000101010101"/>
              </a:rPr>
              <a:t>재배 관리 로그 표준화</a:t>
            </a: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(</a:t>
            </a:r>
            <a:r>
              <a:rPr lang="ko-KR" altLang="en-US" kern="0" spc="0" dirty="0">
                <a:effectLst/>
                <a:latin typeface="나눔스퀘어" panose="020B0600000101010101"/>
                <a:ea typeface="나눔스퀘어" panose="020B0600000101010101"/>
              </a:rPr>
              <a:t>관수</a:t>
            </a: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·</a:t>
            </a:r>
            <a:r>
              <a:rPr lang="ko-KR" altLang="en-US" kern="0" spc="0" dirty="0">
                <a:effectLst/>
                <a:latin typeface="나눔스퀘어" panose="020B0600000101010101"/>
                <a:ea typeface="나눔스퀘어" panose="020B0600000101010101"/>
              </a:rPr>
              <a:t>시비</a:t>
            </a: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·</a:t>
            </a:r>
            <a:r>
              <a:rPr lang="ko-KR" altLang="en-US" kern="0" spc="0" dirty="0">
                <a:effectLst/>
                <a:latin typeface="나눔스퀘어" panose="020B0600000101010101"/>
                <a:ea typeface="나눔스퀘어" panose="020B0600000101010101"/>
              </a:rPr>
              <a:t>방제</a:t>
            </a: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·</a:t>
            </a:r>
            <a:r>
              <a:rPr lang="ko-KR" altLang="en-US" kern="0" spc="0" dirty="0">
                <a:effectLst/>
                <a:latin typeface="나눔스퀘어" panose="020B0600000101010101"/>
                <a:ea typeface="나눔스퀘어" panose="020B0600000101010101"/>
              </a:rPr>
              <a:t>적과</a:t>
            </a: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·</a:t>
            </a:r>
            <a:r>
              <a:rPr lang="ko-KR" altLang="en-US" kern="0" spc="0" dirty="0" err="1">
                <a:effectLst/>
                <a:latin typeface="나눔스퀘어" panose="020B0600000101010101"/>
                <a:ea typeface="나눔스퀘어" panose="020B0600000101010101"/>
              </a:rPr>
              <a:t>적엽</a:t>
            </a: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·</a:t>
            </a:r>
            <a:r>
              <a:rPr lang="ko-KR" altLang="en-US" kern="0" spc="0" dirty="0" err="1">
                <a:effectLst/>
                <a:latin typeface="나눔스퀘어" panose="020B0600000101010101"/>
                <a:ea typeface="나눔스퀘어" panose="020B0600000101010101"/>
              </a:rPr>
              <a:t>전정량</a:t>
            </a: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) </a:t>
            </a:r>
            <a:r>
              <a:rPr lang="ko-KR" altLang="en-US" kern="0" spc="0" dirty="0">
                <a:effectLst/>
                <a:latin typeface="나눔스퀘어" panose="020B0600000101010101"/>
                <a:ea typeface="나눔스퀘어" panose="020B0600000101010101"/>
              </a:rPr>
              <a:t>체계</a:t>
            </a:r>
          </a:p>
          <a:p>
            <a:pPr>
              <a:lnSpc>
                <a:spcPct val="150000"/>
              </a:lnSpc>
            </a:pP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  ·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변수 기여도 평가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축소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아블레이션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·SHAP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기반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체계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B02D38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노지 이미지 획득 방법 고안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  ·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촬영 플랫폼 구성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드론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스마트폰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폴마운트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·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고정 </a:t>
            </a:r>
            <a:r>
              <a:rPr lang="ko-KR" altLang="en-US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타임랩스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설계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  · </a:t>
            </a:r>
            <a:r>
              <a:rPr lang="ko-KR" altLang="en-US" kern="0" spc="0" dirty="0">
                <a:effectLst/>
                <a:latin typeface="나눔스퀘어" panose="020B0600000101010101"/>
                <a:ea typeface="나눔스퀘어" panose="020B0600000101010101"/>
              </a:rPr>
              <a:t>이미지 처리 방법 체계 구축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39297B-644C-7B86-ECCD-7E3CE4F3466A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분석용 데이터 획득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68033F-0E04-5CBD-D0B5-0AA47F7BBBCA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6B10DD7-F8F0-77D1-C88A-19F83F26D532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993CB4E2-9E55-94A9-30D4-ACD6F163BA19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75A557F8-B64A-BA09-C853-B88E6E688872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FB494B-AAAF-D162-3B2A-1135DCD2E8A1}"/>
                </a:ext>
              </a:extLst>
            </p:cNvPr>
            <p:cNvSpPr txBox="1"/>
            <p:nvPr/>
          </p:nvSpPr>
          <p:spPr>
            <a:xfrm>
              <a:off x="292609" y="444092"/>
              <a:ext cx="661408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558CDD"/>
                  </a:solidFill>
                  <a:effectLst/>
                  <a:uLnTx/>
                  <a:uFillTx/>
                  <a:latin typeface="나눔스퀘어" panose="020B0600000101010101"/>
                  <a:ea typeface="나눔스퀘어" panose="020B0600000101010101"/>
                  <a:cs typeface="+mn-cs"/>
                </a:rPr>
                <a:t>0</a:t>
              </a:r>
              <a:r>
                <a:rPr kumimoji="0" lang="ko-KR" alt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558CDD"/>
                  </a:solidFill>
                  <a:effectLst/>
                  <a:uLnTx/>
                  <a:uFillTx/>
                  <a:latin typeface="나눔스퀘어" panose="020B0600000101010101"/>
                  <a:ea typeface="나눔스퀘어" panose="020B0600000101010101"/>
                  <a:cs typeface="+mn-cs"/>
                </a:rPr>
                <a:t>４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BDED4CAF-96B1-F056-B402-61C01D78934D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795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30634-8E9A-685A-34E5-ACF1F1A45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B41714E-BDE8-217F-A3B7-980818CB46B0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44FB1D8-E6AA-B5A9-356E-D0DA22FA62C7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6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관련 과제</a:t>
            </a:r>
            <a:endParaRPr lang="ko-KR" altLang="en-US" sz="126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04EDF2-FF96-D723-8F17-CB5689884727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사과 신품종 주산지 현장연구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821CAA-4018-C8C7-65A9-AA5341803C0B}"/>
              </a:ext>
            </a:extLst>
          </p:cNvPr>
          <p:cNvSpPr txBox="1"/>
          <p:nvPr/>
        </p:nvSpPr>
        <p:spPr>
          <a:xfrm>
            <a:off x="1228137" y="1386004"/>
            <a:ext cx="7929310" cy="5567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과 제 명</a:t>
            </a:r>
            <a:r>
              <a:rPr lang="en-US" altLang="ko-KR" b="1" dirty="0">
                <a:latin typeface="G마켓 산스 Medium" panose="02000000000000000000" pitchFamily="50" charset="-127"/>
                <a:ea typeface="G마켓 산스 Bold" panose="02000000000000000000"/>
              </a:rPr>
              <a:t>: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사과 신품종 주산지 현장연구</a:t>
            </a:r>
            <a:r>
              <a:rPr kumimoji="1" lang="en-US" altLang="ko-KR" sz="15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 </a:t>
            </a:r>
          </a:p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연구기간</a:t>
            </a:r>
            <a:r>
              <a:rPr lang="en-US" altLang="ko-KR" b="1" dirty="0">
                <a:latin typeface="G마켓 산스 Medium" panose="02000000000000000000" pitchFamily="50" charset="-127"/>
                <a:ea typeface="G마켓 산스 Bold" panose="02000000000000000000"/>
              </a:rPr>
              <a:t>: 2023. 1. 1.~ 2032. 12. 31.</a:t>
            </a:r>
          </a:p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필 요 성</a:t>
            </a:r>
            <a:endParaRPr lang="en-US" altLang="ko-KR" b="1" dirty="0">
              <a:latin typeface="G마켓 산스 Medium" panose="02000000000000000000" pitchFamily="50" charset="-127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 </a:t>
            </a:r>
            <a:r>
              <a:rPr kumimoji="1" lang="en-US" altLang="ko-KR" sz="15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- </a:t>
            </a:r>
            <a:r>
              <a:rPr kumimoji="1" lang="ko-KR" altLang="en-US" sz="15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사과의 경제수령은 </a:t>
            </a:r>
            <a:r>
              <a:rPr kumimoji="1" lang="en-US" altLang="ko-KR" sz="15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15</a:t>
            </a:r>
            <a:r>
              <a:rPr kumimoji="1" lang="ko-KR" altLang="en-US" sz="15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년 이상으로 길어 신품종 시장의 진입 및 확산이 느림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G마켓 산스 Medium" panose="02000000000000000000" pitchFamily="50" charset="-127"/>
                <a:ea typeface="G마켓 산스 Bold" panose="02000000000000000000"/>
              </a:rPr>
              <a:t>  - </a:t>
            </a:r>
            <a:r>
              <a:rPr lang="ko-KR" altLang="en-US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기존 품종 재배방법으로 인한 신품종의 과실 품질저하 우려가 있음</a:t>
            </a: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500" b="1" dirty="0">
                <a:latin typeface="G마켓 산스 Medium" panose="02000000000000000000" pitchFamily="50" charset="-127"/>
                <a:ea typeface="G마켓 산스 Bold" panose="02000000000000000000"/>
              </a:rPr>
              <a:t>  - </a:t>
            </a:r>
            <a:r>
              <a:rPr lang="ko-KR" altLang="en-US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국내 육성 품종의 시장 정착은 선전하고 있으나 속도는 더디게 진행</a:t>
            </a: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   - </a:t>
            </a:r>
            <a:r>
              <a:rPr lang="ko-KR" altLang="en-US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주요 사과 품종 재배 비율</a:t>
            </a:r>
            <a:r>
              <a:rPr lang="en-US" altLang="ko-KR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(‘22): </a:t>
            </a:r>
            <a:r>
              <a:rPr lang="ko-KR" altLang="en-US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후지</a:t>
            </a:r>
            <a:r>
              <a:rPr lang="en-US" altLang="ko-KR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(67%)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   - </a:t>
            </a:r>
            <a:r>
              <a:rPr lang="ko-KR" altLang="en-US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국내 사과 육성 접수 품종</a:t>
            </a:r>
            <a:r>
              <a:rPr lang="en-US" altLang="ko-KR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: 30</a:t>
            </a:r>
            <a:r>
              <a:rPr lang="ko-KR" altLang="en-US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종</a:t>
            </a: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   - </a:t>
            </a:r>
            <a:r>
              <a:rPr lang="ko-KR" altLang="en-US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국내 사과 품종 보급률</a:t>
            </a:r>
            <a:r>
              <a:rPr lang="en-US" altLang="ko-KR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: 21.9%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   - </a:t>
            </a:r>
            <a:r>
              <a:rPr lang="ko-KR" altLang="en-US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지역별 적응성 검정과 품종별 재배 매뉴얼 작성이 필요</a:t>
            </a: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</p:txBody>
      </p:sp>
      <p:pic>
        <p:nvPicPr>
          <p:cNvPr id="7" name="Picture 2" descr="https://www.amnews.co.kr/news/photo/202102/45292_32426_1626.png">
            <a:extLst>
              <a:ext uri="{FF2B5EF4-FFF2-40B4-BE49-F238E27FC236}">
                <a16:creationId xmlns:a16="http://schemas.microsoft.com/office/drawing/2014/main" id="{ED0A5E04-82B1-1669-4DF1-1C60B623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16" y="3425920"/>
            <a:ext cx="5715000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BD1BB26-5773-D1DC-A963-C456CDDE6D37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350A7940-EB6E-8241-1406-7C466D521B28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E4A3CF43-B62A-8A48-DD1E-3B5B372EEF3A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87F0D9F-1594-C06E-937F-22EAE3409859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5DD5F7-2F88-479C-0F71-1F76A77582E2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01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49741188-8562-0519-409B-62FE77132FC9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2347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52F6D87-B1E3-4B14-A2C4-756EB41CC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27"/>
          <a:stretch/>
        </p:blipFill>
        <p:spPr>
          <a:xfrm>
            <a:off x="0" y="-1"/>
            <a:ext cx="10799763" cy="71993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103E4B-3B7C-40D8-9DF5-101F3E458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86"/>
          <a:stretch/>
        </p:blipFill>
        <p:spPr>
          <a:xfrm>
            <a:off x="6175759" y="3208053"/>
            <a:ext cx="4015846" cy="3389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918848-CDA4-4BDC-A637-969926514DA6}"/>
              </a:ext>
            </a:extLst>
          </p:cNvPr>
          <p:cNvSpPr txBox="1"/>
          <p:nvPr/>
        </p:nvSpPr>
        <p:spPr>
          <a:xfrm>
            <a:off x="325923" y="2173902"/>
            <a:ext cx="3561991" cy="91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315" b="1" dirty="0">
                <a:solidFill>
                  <a:schemeClr val="bg1"/>
                </a:solidFill>
                <a:latin typeface="나눔스퀘어 ExtraBold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79206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C70D9E4-F150-4F6C-BA50-51EECAC31860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5D72BDA-499D-4834-B7BF-C4F94DBD23D1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6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관련 과제</a:t>
            </a:r>
            <a:endParaRPr lang="ko-KR" altLang="en-US" sz="126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1711DD-D15A-45F4-BD8F-CE294EFE4244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사과 신품종 주산지 현장연구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153878-46B6-A213-2371-CCE741759AFE}"/>
              </a:ext>
            </a:extLst>
          </p:cNvPr>
          <p:cNvGrpSpPr/>
          <p:nvPr/>
        </p:nvGrpSpPr>
        <p:grpSpPr>
          <a:xfrm>
            <a:off x="1157190" y="1869078"/>
            <a:ext cx="3152211" cy="4496104"/>
            <a:chOff x="5716179" y="1534976"/>
            <a:chExt cx="3152211" cy="449610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97A63CE-40D1-496F-A516-DD8DD5218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393" y="1534976"/>
              <a:ext cx="3114997" cy="4496104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E69E31-494F-231A-11AA-18E1C506BA3F}"/>
                </a:ext>
              </a:extLst>
            </p:cNvPr>
            <p:cNvSpPr/>
            <p:nvPr/>
          </p:nvSpPr>
          <p:spPr>
            <a:xfrm>
              <a:off x="7884368" y="5373216"/>
              <a:ext cx="984022" cy="6578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B3FD048-0A89-46FB-C6B9-F81E65066204}"/>
                </a:ext>
              </a:extLst>
            </p:cNvPr>
            <p:cNvSpPr/>
            <p:nvPr/>
          </p:nvSpPr>
          <p:spPr>
            <a:xfrm>
              <a:off x="8604448" y="3585838"/>
              <a:ext cx="221352" cy="283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7E570C0-C65B-EAAC-319E-B04AF13856D5}"/>
                </a:ext>
              </a:extLst>
            </p:cNvPr>
            <p:cNvSpPr/>
            <p:nvPr/>
          </p:nvSpPr>
          <p:spPr>
            <a:xfrm>
              <a:off x="5716179" y="2551858"/>
              <a:ext cx="360344" cy="283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Picture 4" descr="https://cdn-icons-png.flaticon.com/512/2215/2215496.png">
            <a:extLst>
              <a:ext uri="{FF2B5EF4-FFF2-40B4-BE49-F238E27FC236}">
                <a16:creationId xmlns:a16="http://schemas.microsoft.com/office/drawing/2014/main" id="{CCD54EEC-2282-90B5-AA8F-B2970D3EB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307" y="1880662"/>
            <a:ext cx="485883" cy="48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cdn-icons-png.flaticon.com/512/2215/2215496.png">
            <a:extLst>
              <a:ext uri="{FF2B5EF4-FFF2-40B4-BE49-F238E27FC236}">
                <a16:creationId xmlns:a16="http://schemas.microsoft.com/office/drawing/2014/main" id="{520370BE-DDFC-B9A4-C445-5C991F4A1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07" y="4433362"/>
            <a:ext cx="485883" cy="48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cdn-icons-png.flaticon.com/512/2215/2215496.png">
            <a:extLst>
              <a:ext uri="{FF2B5EF4-FFF2-40B4-BE49-F238E27FC236}">
                <a16:creationId xmlns:a16="http://schemas.microsoft.com/office/drawing/2014/main" id="{BEEBEDD5-FF0B-9102-E346-96091818A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616" y="4218995"/>
            <a:ext cx="485883" cy="48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s://cdn-icons-png.flaticon.com/512/2215/2215496.png">
            <a:extLst>
              <a:ext uri="{FF2B5EF4-FFF2-40B4-BE49-F238E27FC236}">
                <a16:creationId xmlns:a16="http://schemas.microsoft.com/office/drawing/2014/main" id="{B1420091-C821-718E-43D6-8BE5D587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499" y="3115273"/>
            <a:ext cx="485883" cy="48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cdn-icons-png.flaticon.com/512/2215/2215496.png">
            <a:extLst>
              <a:ext uri="{FF2B5EF4-FFF2-40B4-BE49-F238E27FC236}">
                <a16:creationId xmlns:a16="http://schemas.microsoft.com/office/drawing/2014/main" id="{A89A9E49-BB66-A3C7-0517-56333793B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2" y="3612130"/>
            <a:ext cx="485883" cy="48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s://cdn-icons-png.flaticon.com/512/2215/2215496.png">
            <a:extLst>
              <a:ext uri="{FF2B5EF4-FFF2-40B4-BE49-F238E27FC236}">
                <a16:creationId xmlns:a16="http://schemas.microsoft.com/office/drawing/2014/main" id="{02FAB58C-0AB1-3277-D2FC-9125DD83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41" y="3842530"/>
            <a:ext cx="485883" cy="48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cdn-icons-png.flaticon.com/512/2215/2215496.png">
            <a:extLst>
              <a:ext uri="{FF2B5EF4-FFF2-40B4-BE49-F238E27FC236}">
                <a16:creationId xmlns:a16="http://schemas.microsoft.com/office/drawing/2014/main" id="{39AB5218-3D50-AAD0-5F05-1185B5277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925" y="4273704"/>
            <a:ext cx="485883" cy="48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cdn-icons-png.flaticon.com/512/2215/2215496.png">
            <a:extLst>
              <a:ext uri="{FF2B5EF4-FFF2-40B4-BE49-F238E27FC236}">
                <a16:creationId xmlns:a16="http://schemas.microsoft.com/office/drawing/2014/main" id="{10F8B380-5CCB-B5A4-758A-558EB3250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425" y="2992752"/>
            <a:ext cx="485883" cy="48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https://cdn-icons-png.flaticon.com/512/2215/2215496.png">
            <a:extLst>
              <a:ext uri="{FF2B5EF4-FFF2-40B4-BE49-F238E27FC236}">
                <a16:creationId xmlns:a16="http://schemas.microsoft.com/office/drawing/2014/main" id="{B4D58FE5-80E8-6EAE-17D0-F8B13F8A5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964" y="3948098"/>
            <a:ext cx="485883" cy="48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0073F679-A5F0-4F24-534B-0F385C0C0936}"/>
              </a:ext>
            </a:extLst>
          </p:cNvPr>
          <p:cNvGrpSpPr/>
          <p:nvPr/>
        </p:nvGrpSpPr>
        <p:grpSpPr>
          <a:xfrm>
            <a:off x="5595560" y="2944202"/>
            <a:ext cx="3843446" cy="2228700"/>
            <a:chOff x="5591807" y="2900146"/>
            <a:chExt cx="4732283" cy="274411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5F461E9C-33FE-2619-0C80-B9A6D7EFB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09707" y="2903779"/>
              <a:ext cx="1445774" cy="1298878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BA0F167-2F1B-3447-01F3-A59ADE736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1807" y="2906712"/>
              <a:ext cx="1466854" cy="1298878"/>
            </a:xfrm>
            <a:prstGeom prst="rect">
              <a:avLst/>
            </a:prstGeom>
          </p:spPr>
        </p:pic>
        <p:pic>
          <p:nvPicPr>
            <p:cNvPr id="55" name="_x104534392" descr="EMB000045040528">
              <a:extLst>
                <a:ext uri="{FF2B5EF4-FFF2-40B4-BE49-F238E27FC236}">
                  <a16:creationId xmlns:a16="http://schemas.microsoft.com/office/drawing/2014/main" id="{734AADE0-D211-BA3C-4E5D-CD644CE685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56" r="7053"/>
            <a:stretch/>
          </p:blipFill>
          <p:spPr bwMode="auto">
            <a:xfrm>
              <a:off x="8853498" y="2900146"/>
              <a:ext cx="1470592" cy="1302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_x411434288">
              <a:extLst>
                <a:ext uri="{FF2B5EF4-FFF2-40B4-BE49-F238E27FC236}">
                  <a16:creationId xmlns:a16="http://schemas.microsoft.com/office/drawing/2014/main" id="{F8E146FE-B32C-051E-FE83-0EBD35F82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1807" y="4442325"/>
              <a:ext cx="1443069" cy="120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확대이미지">
              <a:extLst>
                <a:ext uri="{FF2B5EF4-FFF2-40B4-BE49-F238E27FC236}">
                  <a16:creationId xmlns:a16="http://schemas.microsoft.com/office/drawing/2014/main" id="{CD7D2398-7426-041D-BF10-80DD379123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53" t="10562" r="19699" b="11245"/>
            <a:stretch/>
          </p:blipFill>
          <p:spPr bwMode="auto">
            <a:xfrm>
              <a:off x="7209707" y="4442325"/>
              <a:ext cx="1419284" cy="120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>
              <a:extLst>
                <a:ext uri="{FF2B5EF4-FFF2-40B4-BE49-F238E27FC236}">
                  <a16:creationId xmlns:a16="http://schemas.microsoft.com/office/drawing/2014/main" id="{A0977285-E350-3C14-9F4A-9C0FAAD9A0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71" b="10105"/>
            <a:stretch/>
          </p:blipFill>
          <p:spPr bwMode="auto">
            <a:xfrm>
              <a:off x="8853498" y="4442325"/>
              <a:ext cx="1470592" cy="1201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143F5BD-356C-3232-9F5A-886529E0B776}"/>
              </a:ext>
            </a:extLst>
          </p:cNvPr>
          <p:cNvSpPr txBox="1"/>
          <p:nvPr/>
        </p:nvSpPr>
        <p:spPr>
          <a:xfrm>
            <a:off x="5476569" y="2783442"/>
            <a:ext cx="4040241" cy="2587562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lvl="1" defTabSz="993434">
              <a:spcBef>
                <a:spcPts val="630"/>
              </a:spcBef>
            </a:pPr>
            <a:endParaRPr lang="en-US" altLang="ko-KR" sz="21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A34A9E1-1059-1EDB-15DF-9A100818DE89}"/>
              </a:ext>
            </a:extLst>
          </p:cNvPr>
          <p:cNvSpPr txBox="1"/>
          <p:nvPr/>
        </p:nvSpPr>
        <p:spPr>
          <a:xfrm>
            <a:off x="1282954" y="6316995"/>
            <a:ext cx="2840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2561B9"/>
                </a:solidFill>
                <a:ea typeface="G마켓 산스 Bold" panose="02000000000000000000" pitchFamily="50" charset="-127"/>
              </a:rPr>
              <a:t>사과 주산지</a:t>
            </a:r>
            <a:endParaRPr lang="ko-KR" altLang="en-US" b="1" dirty="0">
              <a:solidFill>
                <a:srgbClr val="2561B9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8C265C-3703-DC57-FB62-A9468967F9E9}"/>
              </a:ext>
            </a:extLst>
          </p:cNvPr>
          <p:cNvSpPr txBox="1"/>
          <p:nvPr/>
        </p:nvSpPr>
        <p:spPr>
          <a:xfrm>
            <a:off x="5476568" y="6316995"/>
            <a:ext cx="4040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2561B9"/>
                </a:solidFill>
                <a:ea typeface="G마켓 산스 Bold" panose="02000000000000000000" pitchFamily="50" charset="-127"/>
              </a:rPr>
              <a:t>신품종</a:t>
            </a:r>
            <a:endParaRPr lang="ko-KR" altLang="en-US" b="1" dirty="0">
              <a:solidFill>
                <a:srgbClr val="2561B9"/>
              </a:solidFill>
            </a:endParaRPr>
          </a:p>
        </p:txBody>
      </p:sp>
      <p:sp>
        <p:nvSpPr>
          <p:cNvPr id="81" name="십자형 80">
            <a:extLst>
              <a:ext uri="{FF2B5EF4-FFF2-40B4-BE49-F238E27FC236}">
                <a16:creationId xmlns:a16="http://schemas.microsoft.com/office/drawing/2014/main" id="{3D70754B-1086-F9F2-8631-6FA22B9BD311}"/>
              </a:ext>
            </a:extLst>
          </p:cNvPr>
          <p:cNvSpPr/>
          <p:nvPr/>
        </p:nvSpPr>
        <p:spPr>
          <a:xfrm>
            <a:off x="4650433" y="3904833"/>
            <a:ext cx="497149" cy="513422"/>
          </a:xfrm>
          <a:prstGeom prst="plus">
            <a:avLst>
              <a:gd name="adj" fmla="val 41229"/>
            </a:avLst>
          </a:prstGeom>
          <a:solidFill>
            <a:srgbClr val="2561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561B9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4E1FEE-8F67-8FF0-58CD-727077199C27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71BEC228-AEB4-37F2-2B6B-CC2428F92D56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03FE11D2-4199-7C02-E81D-4E9A4E5E82F2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85C026CC-74DB-FC3A-93E6-A40FEBB080C7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997708-4241-D01B-DB2D-6E3019B364C9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01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36937D5-DA46-3520-FE0B-AA30518CC459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D0C76CF-19F6-C824-570C-CFF6CD96A1C6}"/>
              </a:ext>
            </a:extLst>
          </p:cNvPr>
          <p:cNvSpPr txBox="1"/>
          <p:nvPr/>
        </p:nvSpPr>
        <p:spPr>
          <a:xfrm>
            <a:off x="1228137" y="1386004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과제 수행 내용</a:t>
            </a: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523482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F70CE-0ECC-DD27-60EE-89DCAB08B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6E7B26D-6F3B-9BAA-C4A9-B50A5E6993DE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F65B41B-EB71-5EDC-A978-E3BB3663F3B9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6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관련 과제</a:t>
            </a:r>
            <a:endParaRPr lang="ko-KR" altLang="en-US" sz="126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67D39D-7163-9742-DE79-76C065735249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사과 신품종 주산지 현장연구</a:t>
            </a:r>
          </a:p>
        </p:txBody>
      </p:sp>
      <p:pic>
        <p:nvPicPr>
          <p:cNvPr id="3" name="그래픽 2" descr="사과 윤곽선">
            <a:extLst>
              <a:ext uri="{FF2B5EF4-FFF2-40B4-BE49-F238E27FC236}">
                <a16:creationId xmlns:a16="http://schemas.microsoft.com/office/drawing/2014/main" id="{A19B40BE-2C72-2943-7CBB-694196C53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663" y="2533898"/>
            <a:ext cx="914400" cy="914400"/>
          </a:xfrm>
          <a:prstGeom prst="rect">
            <a:avLst/>
          </a:prstGeom>
        </p:spPr>
      </p:pic>
      <p:pic>
        <p:nvPicPr>
          <p:cNvPr id="7" name="그래픽 6" descr="시드 패킷 단색으로 채워진">
            <a:extLst>
              <a:ext uri="{FF2B5EF4-FFF2-40B4-BE49-F238E27FC236}">
                <a16:creationId xmlns:a16="http://schemas.microsoft.com/office/drawing/2014/main" id="{7F48C265-004E-7296-6B2F-19993D23D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9104" y="2527827"/>
            <a:ext cx="914400" cy="914400"/>
          </a:xfrm>
          <a:prstGeom prst="rect">
            <a:avLst/>
          </a:prstGeom>
        </p:spPr>
      </p:pic>
      <p:pic>
        <p:nvPicPr>
          <p:cNvPr id="11" name="그래픽 10" descr="일부 흐림 단색으로 채워진">
            <a:extLst>
              <a:ext uri="{FF2B5EF4-FFF2-40B4-BE49-F238E27FC236}">
                <a16:creationId xmlns:a16="http://schemas.microsoft.com/office/drawing/2014/main" id="{002E28DF-123E-B8BA-E5E1-43B285EBFE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6086" y="2581624"/>
            <a:ext cx="914400" cy="914400"/>
          </a:xfrm>
          <a:prstGeom prst="rect">
            <a:avLst/>
          </a:prstGeom>
        </p:spPr>
      </p:pic>
      <p:pic>
        <p:nvPicPr>
          <p:cNvPr id="13" name="그래픽 12" descr="뿌리가 있는 나무 윤곽선">
            <a:extLst>
              <a:ext uri="{FF2B5EF4-FFF2-40B4-BE49-F238E27FC236}">
                <a16:creationId xmlns:a16="http://schemas.microsoft.com/office/drawing/2014/main" id="{5AF40B5D-4320-79EC-B4A1-5E60E7F52B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39545" y="258162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9CFDF6-AFAD-9BB1-30DC-E133B98E7371}"/>
              </a:ext>
            </a:extLst>
          </p:cNvPr>
          <p:cNvSpPr txBox="1"/>
          <p:nvPr/>
        </p:nvSpPr>
        <p:spPr>
          <a:xfrm>
            <a:off x="1410945" y="3658883"/>
            <a:ext cx="1544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561B9"/>
                </a:solidFill>
                <a:ea typeface="G마켓 산스 Bold" panose="02000000000000000000" pitchFamily="50" charset="-127"/>
              </a:rPr>
              <a:t>기상환경</a:t>
            </a:r>
            <a:endParaRPr lang="ko-KR" altLang="en-US" sz="2000" b="1" dirty="0">
              <a:solidFill>
                <a:srgbClr val="2561B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AE9CA-9E20-E8B6-92E9-C0DC61C607D4}"/>
              </a:ext>
            </a:extLst>
          </p:cNvPr>
          <p:cNvSpPr txBox="1"/>
          <p:nvPr/>
        </p:nvSpPr>
        <p:spPr>
          <a:xfrm>
            <a:off x="3172024" y="3658883"/>
            <a:ext cx="1544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2561B9"/>
                </a:solidFill>
                <a:ea typeface="G마켓 산스 Bold" panose="02000000000000000000" pitchFamily="50" charset="-127"/>
              </a:rPr>
              <a:t>수체생육</a:t>
            </a:r>
            <a:endParaRPr lang="ko-KR" altLang="en-US" sz="2000" b="1" dirty="0">
              <a:solidFill>
                <a:srgbClr val="2561B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2C824B-872B-AC81-5512-9AC4566AC105}"/>
              </a:ext>
            </a:extLst>
          </p:cNvPr>
          <p:cNvSpPr txBox="1"/>
          <p:nvPr/>
        </p:nvSpPr>
        <p:spPr>
          <a:xfrm>
            <a:off x="5343345" y="3658883"/>
            <a:ext cx="1544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561B9"/>
                </a:solidFill>
                <a:ea typeface="G마켓 산스 Bold" panose="02000000000000000000" pitchFamily="50" charset="-127"/>
              </a:rPr>
              <a:t>토양분석</a:t>
            </a:r>
            <a:endParaRPr lang="ko-KR" altLang="en-US" sz="2000" b="1" dirty="0">
              <a:solidFill>
                <a:srgbClr val="2561B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C9E418-7878-3924-E240-E18CA25A6A89}"/>
              </a:ext>
            </a:extLst>
          </p:cNvPr>
          <p:cNvSpPr txBox="1"/>
          <p:nvPr/>
        </p:nvSpPr>
        <p:spPr>
          <a:xfrm>
            <a:off x="7550687" y="3658883"/>
            <a:ext cx="1544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561B9"/>
                </a:solidFill>
                <a:ea typeface="G마켓 산스 Bold" panose="02000000000000000000" pitchFamily="50" charset="-127"/>
              </a:rPr>
              <a:t>과실품질</a:t>
            </a:r>
            <a:endParaRPr lang="ko-KR" altLang="en-US" sz="2000" b="1" dirty="0">
              <a:solidFill>
                <a:srgbClr val="2561B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621792-77A7-46C1-EFE3-5FB4D5AC8FD6}"/>
              </a:ext>
            </a:extLst>
          </p:cNvPr>
          <p:cNvSpPr txBox="1"/>
          <p:nvPr/>
        </p:nvSpPr>
        <p:spPr>
          <a:xfrm>
            <a:off x="1725662" y="4150135"/>
            <a:ext cx="15446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온도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습도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강수량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일사량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풍속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678E4F-4AC6-2914-84FA-29F56C3970CA}"/>
              </a:ext>
            </a:extLst>
          </p:cNvPr>
          <p:cNvSpPr txBox="1"/>
          <p:nvPr/>
        </p:nvSpPr>
        <p:spPr>
          <a:xfrm>
            <a:off x="3388421" y="4150135"/>
            <a:ext cx="154468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수고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수폭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간경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 err="1">
                <a:ea typeface="G마켓 산스 Bold" panose="02000000000000000000" pitchFamily="50" charset="-127"/>
              </a:rPr>
              <a:t>신초수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 err="1">
                <a:ea typeface="G마켓 산스 Bold" panose="02000000000000000000" pitchFamily="50" charset="-127"/>
              </a:rPr>
              <a:t>신초길이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6E1E5-2DA4-56BB-5BAA-0E758FD22651}"/>
              </a:ext>
            </a:extLst>
          </p:cNvPr>
          <p:cNvSpPr txBox="1"/>
          <p:nvPr/>
        </p:nvSpPr>
        <p:spPr>
          <a:xfrm>
            <a:off x="5595763" y="4152340"/>
            <a:ext cx="1544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 err="1">
                <a:ea typeface="G마켓 산스 Bold" panose="02000000000000000000" pitchFamily="50" charset="-127"/>
              </a:rPr>
              <a:t>물리성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화학성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7A1334-727D-890A-AEB2-C0F55D47DC63}"/>
              </a:ext>
            </a:extLst>
          </p:cNvPr>
          <p:cNvSpPr txBox="1"/>
          <p:nvPr/>
        </p:nvSpPr>
        <p:spPr>
          <a:xfrm>
            <a:off x="7861867" y="4150135"/>
            <a:ext cx="15446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과중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과경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착색도</a:t>
            </a:r>
            <a:r>
              <a:rPr lang="en-US" altLang="ko-KR" sz="1400" dirty="0">
                <a:ea typeface="G마켓 산스 Bold" panose="02000000000000000000" pitchFamily="50" charset="-127"/>
              </a:rPr>
              <a:t>(L, a, b)</a:t>
            </a: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당도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산도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경도</a:t>
            </a:r>
            <a:endParaRPr lang="ko-KR" altLang="en-US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4FD7AC9-A450-AFA6-008E-598DC116B17E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28CD1CF0-9ECC-ECE3-2726-2AFB4121F01D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232B88E1-F82A-5213-D00B-6130634221EA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A5992AD4-15F6-E9BD-7D7B-44A9EE565AA9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59B12A-F3A0-EEE9-AA48-65CDE58E18E9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01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3EFB1DC-1590-761A-97E1-8E41994354B2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9E1BD3A-12DD-9413-15F7-017ACE3558BC}"/>
              </a:ext>
            </a:extLst>
          </p:cNvPr>
          <p:cNvSpPr txBox="1"/>
          <p:nvPr/>
        </p:nvSpPr>
        <p:spPr>
          <a:xfrm>
            <a:off x="1228137" y="1386004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보유 데이터</a:t>
            </a: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1948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3AB7-43A3-ADA9-6545-AE46DDAD0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5538951-9E70-D96D-79CA-69C1587CF9E2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42A1D2-D980-A727-DC9D-28D4D08D4FB0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6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관련 과제</a:t>
            </a:r>
            <a:endParaRPr lang="ko-KR" altLang="en-US" sz="126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63D342-558F-06DB-8EA1-CE80E24DC23E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사과 </a:t>
            </a:r>
            <a:r>
              <a:rPr lang="en-US" altLang="ko-KR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2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축∙초방추형</a:t>
            </a:r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기계자동화 생산기술개발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73AA3C-C7AC-3F86-49BF-520CB23E6E84}"/>
              </a:ext>
            </a:extLst>
          </p:cNvPr>
          <p:cNvSpPr txBox="1"/>
          <p:nvPr/>
        </p:nvSpPr>
        <p:spPr>
          <a:xfrm>
            <a:off x="1228137" y="1386004"/>
            <a:ext cx="7929310" cy="3928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과 제 명</a:t>
            </a:r>
            <a:r>
              <a:rPr lang="en-US" altLang="ko-KR" b="1" dirty="0">
                <a:latin typeface="G마켓 산스 Medium" panose="02000000000000000000" pitchFamily="50" charset="-127"/>
                <a:ea typeface="G마켓 산스 Bold" panose="02000000000000000000"/>
              </a:rPr>
              <a:t>: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노동력 절감을 위한 기계화 작업 기술 개발</a:t>
            </a:r>
            <a:endParaRPr kumimoji="1" lang="en-US" altLang="ko-KR" sz="15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G마켓 산스 Medium" panose="02000000000000000000" pitchFamily="50" charset="-127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연구기간</a:t>
            </a:r>
            <a:r>
              <a:rPr lang="en-US" altLang="ko-KR" b="1" dirty="0">
                <a:latin typeface="G마켓 산스 Medium" panose="02000000000000000000" pitchFamily="50" charset="-127"/>
                <a:ea typeface="G마켓 산스 Bold" panose="02000000000000000000"/>
              </a:rPr>
              <a:t>: 2023. 1. 1.~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２０２６</a:t>
            </a:r>
            <a:r>
              <a:rPr lang="en-US" altLang="ko-KR" b="1" dirty="0">
                <a:latin typeface="G마켓 산스 Medium" panose="02000000000000000000" pitchFamily="50" charset="-127"/>
                <a:ea typeface="G마켓 산스 Bold" panose="02000000000000000000"/>
              </a:rPr>
              <a:t>. 12. 31.</a:t>
            </a:r>
          </a:p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필 요 성</a:t>
            </a:r>
            <a:endParaRPr lang="en-US" altLang="ko-KR" b="1" dirty="0">
              <a:latin typeface="G마켓 산스 Medium" panose="02000000000000000000" pitchFamily="50" charset="-127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 </a:t>
            </a:r>
            <a:r>
              <a:rPr kumimoji="1" lang="en-US" altLang="ko-KR" sz="15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- </a:t>
            </a:r>
            <a:r>
              <a:rPr kumimoji="1" lang="ko-KR" altLang="en-US" sz="15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사과의 경제수령은 </a:t>
            </a:r>
            <a:r>
              <a:rPr kumimoji="1" lang="en-US" altLang="ko-KR" sz="15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15</a:t>
            </a:r>
            <a:r>
              <a:rPr kumimoji="1" lang="ko-KR" altLang="en-US" sz="1500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년 이상으로 길어 신품종 시장의 진입 및 확산이 느림</a:t>
            </a:r>
          </a:p>
          <a:p>
            <a:pPr>
              <a:lnSpc>
                <a:spcPct val="150000"/>
              </a:lnSpc>
            </a:pPr>
            <a:r>
              <a:rPr lang="en-US" altLang="ko-KR" sz="1500" b="1" dirty="0">
                <a:latin typeface="G마켓 산스 Medium" panose="02000000000000000000" pitchFamily="50" charset="-127"/>
                <a:ea typeface="G마켓 산스 Bold" panose="02000000000000000000"/>
              </a:rPr>
              <a:t>  - </a:t>
            </a:r>
            <a:r>
              <a:rPr lang="ko-KR" altLang="en-US" sz="1400" b="1" dirty="0">
                <a:solidFill>
                  <a:prstClr val="black"/>
                </a:solidFill>
                <a:latin typeface="나눔스퀘어 ExtraBold"/>
                <a:ea typeface="G마켓 산스 Bold" panose="02000000000000000000"/>
              </a:rPr>
              <a:t>기존 품종 재배방법으로 인한 신품종의 과실 품질저하 우려가 있음</a:t>
            </a: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F68C601-5AD4-C505-377B-0BEF25ADE249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5E160446-5F0B-C3C2-B6D2-4F1444C37A44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FEE964C1-C8C7-9DBC-BF01-61D9BB634D5F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FCB0FB0-E4ED-8C6D-8062-F5CACEE82487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2B180B-B7B7-3DD5-BE00-39D4F2059E4F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01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D0B2DBF-38C4-D213-38B8-B02EB1D629BF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자유형: 도형 22">
            <a:extLst>
              <a:ext uri="{FF2B5EF4-FFF2-40B4-BE49-F238E27FC236}">
                <a16:creationId xmlns:a16="http://schemas.microsoft.com/office/drawing/2014/main" id="{9C2AB647-2C5E-334F-0BFB-506FDA3483C2}"/>
              </a:ext>
            </a:extLst>
          </p:cNvPr>
          <p:cNvSpPr/>
          <p:nvPr/>
        </p:nvSpPr>
        <p:spPr>
          <a:xfrm>
            <a:off x="2290074" y="3889130"/>
            <a:ext cx="1896280" cy="1621818"/>
          </a:xfrm>
          <a:custGeom>
            <a:avLst/>
            <a:gdLst>
              <a:gd name="connsiteX0" fmla="*/ 0 w 2316480"/>
              <a:gd name="connsiteY0" fmla="*/ 1981200 h 1981200"/>
              <a:gd name="connsiteX1" fmla="*/ 2316480 w 2316480"/>
              <a:gd name="connsiteY1" fmla="*/ 1981200 h 1981200"/>
              <a:gd name="connsiteX2" fmla="*/ 2316480 w 2316480"/>
              <a:gd name="connsiteY2" fmla="*/ 914400 h 1981200"/>
              <a:gd name="connsiteX3" fmla="*/ 396240 w 2316480"/>
              <a:gd name="connsiteY3" fmla="*/ 0 h 1981200"/>
              <a:gd name="connsiteX4" fmla="*/ 0 w 2316480"/>
              <a:gd name="connsiteY4" fmla="*/ 198120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6480" h="1981200">
                <a:moveTo>
                  <a:pt x="0" y="1981200"/>
                </a:moveTo>
                <a:lnTo>
                  <a:pt x="2316480" y="1981200"/>
                </a:lnTo>
                <a:lnTo>
                  <a:pt x="2316480" y="914400"/>
                </a:lnTo>
                <a:lnTo>
                  <a:pt x="396240" y="0"/>
                </a:lnTo>
                <a:lnTo>
                  <a:pt x="0" y="198120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A38A0BE-553D-8B92-9324-541220F245DE}"/>
              </a:ext>
            </a:extLst>
          </p:cNvPr>
          <p:cNvSpPr/>
          <p:nvPr/>
        </p:nvSpPr>
        <p:spPr>
          <a:xfrm>
            <a:off x="1483323" y="3832990"/>
            <a:ext cx="1684196" cy="1684196"/>
          </a:xfrm>
          <a:prstGeom prst="ellipse">
            <a:avLst/>
          </a:prstGeom>
          <a:solidFill>
            <a:srgbClr val="CCD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BDC9A25-7156-E49D-5658-E8AFEBFD9522}"/>
              </a:ext>
            </a:extLst>
          </p:cNvPr>
          <p:cNvSpPr/>
          <p:nvPr/>
        </p:nvSpPr>
        <p:spPr>
          <a:xfrm>
            <a:off x="3675320" y="4636046"/>
            <a:ext cx="881140" cy="881140"/>
          </a:xfrm>
          <a:prstGeom prst="ellipse">
            <a:avLst/>
          </a:prstGeom>
          <a:solidFill>
            <a:srgbClr val="CCD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DCC1188-0A1B-4A4E-A797-56622E1EC1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515" y="4150486"/>
            <a:ext cx="605813" cy="6058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C4BB1-059F-C9B9-C268-946ABAF5113D}"/>
              </a:ext>
            </a:extLst>
          </p:cNvPr>
          <p:cNvSpPr txBox="1"/>
          <p:nvPr/>
        </p:nvSpPr>
        <p:spPr>
          <a:xfrm>
            <a:off x="1551829" y="4802279"/>
            <a:ext cx="154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(‘18) 238.2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A4C45-4562-A4B1-FE87-5134B7A0FD7B}"/>
              </a:ext>
            </a:extLst>
          </p:cNvPr>
          <p:cNvSpPr txBox="1"/>
          <p:nvPr/>
        </p:nvSpPr>
        <p:spPr>
          <a:xfrm>
            <a:off x="3479987" y="4950642"/>
            <a:ext cx="1224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3">
                    <a:lumMod val="50000"/>
                  </a:schemeClr>
                </a:solidFill>
              </a:rPr>
              <a:t>(‘28) 191.2</a:t>
            </a:r>
            <a:endParaRPr lang="ko-KR" alt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49F7C-42AF-5588-FF34-EDE2BC9FF6EA}"/>
              </a:ext>
            </a:extLst>
          </p:cNvPr>
          <p:cNvSpPr txBox="1"/>
          <p:nvPr/>
        </p:nvSpPr>
        <p:spPr>
          <a:xfrm>
            <a:off x="3558857" y="5617510"/>
            <a:ext cx="10313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단위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만 명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CF43B-E53D-B06B-02BD-7BCDA01E422F}"/>
              </a:ext>
            </a:extLst>
          </p:cNvPr>
          <p:cNvSpPr txBox="1"/>
          <p:nvPr/>
        </p:nvSpPr>
        <p:spPr>
          <a:xfrm>
            <a:off x="2171062" y="6475505"/>
            <a:ext cx="2084502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ko-KR" altLang="en-US" sz="1400" b="1" dirty="0"/>
              <a:t>농촌 인구수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EA091-8118-FDEB-DAF4-DEA319F7302F}"/>
              </a:ext>
            </a:extLst>
          </p:cNvPr>
          <p:cNvSpPr txBox="1"/>
          <p:nvPr/>
        </p:nvSpPr>
        <p:spPr>
          <a:xfrm>
            <a:off x="6735677" y="6506282"/>
            <a:ext cx="1907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사과 노동투입 시간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E0277E-990D-C54C-CDFC-FF68EBE95777}"/>
              </a:ext>
            </a:extLst>
          </p:cNvPr>
          <p:cNvSpPr txBox="1"/>
          <p:nvPr/>
        </p:nvSpPr>
        <p:spPr>
          <a:xfrm>
            <a:off x="8398118" y="3694940"/>
            <a:ext cx="145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(‘20) 151.0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3F005B5-2B7A-91D7-7908-BF7392A7A524}"/>
              </a:ext>
            </a:extLst>
          </p:cNvPr>
          <p:cNvGrpSpPr/>
          <p:nvPr/>
        </p:nvGrpSpPr>
        <p:grpSpPr>
          <a:xfrm>
            <a:off x="6498933" y="3741210"/>
            <a:ext cx="2277656" cy="2277656"/>
            <a:chOff x="725337" y="2843458"/>
            <a:chExt cx="2666482" cy="2666482"/>
          </a:xfrm>
        </p:grpSpPr>
        <p:sp>
          <p:nvSpPr>
            <p:cNvPr id="22" name="막힌 원호 21">
              <a:extLst>
                <a:ext uri="{FF2B5EF4-FFF2-40B4-BE49-F238E27FC236}">
                  <a16:creationId xmlns:a16="http://schemas.microsoft.com/office/drawing/2014/main" id="{14D69649-C66E-6A4C-CAF0-D3C0B28A161E}"/>
                </a:ext>
              </a:extLst>
            </p:cNvPr>
            <p:cNvSpPr/>
            <p:nvPr/>
          </p:nvSpPr>
          <p:spPr>
            <a:xfrm rot="20551204">
              <a:off x="845009" y="2968285"/>
              <a:ext cx="2409504" cy="2409504"/>
            </a:xfrm>
            <a:prstGeom prst="blockArc">
              <a:avLst>
                <a:gd name="adj1" fmla="val 6324505"/>
                <a:gd name="adj2" fmla="val 10914527"/>
                <a:gd name="adj3" fmla="val 3746"/>
              </a:avLst>
            </a:prstGeom>
            <a:solidFill>
              <a:srgbClr val="9BBB59">
                <a:lumMod val="60000"/>
                <a:lumOff val="4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74B1DFF-9980-1A63-C606-5217E7858C48}"/>
                </a:ext>
              </a:extLst>
            </p:cNvPr>
            <p:cNvSpPr/>
            <p:nvPr/>
          </p:nvSpPr>
          <p:spPr>
            <a:xfrm>
              <a:off x="1024798" y="3140736"/>
              <a:ext cx="2057400" cy="2057400"/>
            </a:xfrm>
            <a:prstGeom prst="ellipse">
              <a:avLst/>
            </a:prstGeom>
            <a:solidFill>
              <a:srgbClr val="9BBB59">
                <a:lumMod val="20000"/>
                <a:lumOff val="8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AC3D423-F979-E195-D7A9-16ABFE269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rgbClr val="9BBB59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90" y="3784168"/>
              <a:ext cx="740056" cy="740056"/>
            </a:xfrm>
            <a:prstGeom prst="rect">
              <a:avLst/>
            </a:prstGeom>
          </p:spPr>
        </p:pic>
        <p:sp>
          <p:nvSpPr>
            <p:cNvPr id="25" name="막힌 원호 24">
              <a:extLst>
                <a:ext uri="{FF2B5EF4-FFF2-40B4-BE49-F238E27FC236}">
                  <a16:creationId xmlns:a16="http://schemas.microsoft.com/office/drawing/2014/main" id="{D0766399-4BB8-C9FA-B597-8CAA9E268261}"/>
                </a:ext>
              </a:extLst>
            </p:cNvPr>
            <p:cNvSpPr/>
            <p:nvPr/>
          </p:nvSpPr>
          <p:spPr>
            <a:xfrm rot="10266397">
              <a:off x="725337" y="2843458"/>
              <a:ext cx="2666482" cy="2666482"/>
            </a:xfrm>
            <a:prstGeom prst="blockArc">
              <a:avLst>
                <a:gd name="adj1" fmla="val 4322578"/>
                <a:gd name="adj2" fmla="val 13560279"/>
                <a:gd name="adj3" fmla="val 16175"/>
              </a:avLst>
            </a:prstGeom>
            <a:solidFill>
              <a:srgbClr val="AC1D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BFEFD0D-E93F-A630-FA98-983B11684593}"/>
              </a:ext>
            </a:extLst>
          </p:cNvPr>
          <p:cNvSpPr txBox="1"/>
          <p:nvPr/>
        </p:nvSpPr>
        <p:spPr>
          <a:xfrm>
            <a:off x="5978476" y="5658216"/>
            <a:ext cx="11821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75000"/>
                  </a:srgbClr>
                </a:solidFill>
                <a:effectLst/>
                <a:uLnTx/>
                <a:uFillTx/>
              </a:rPr>
              <a:t>(‘10) 146.4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9BBB59">
                  <a:lumMod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AEF689-6017-8CAB-3320-83DF3C7DA478}"/>
              </a:ext>
            </a:extLst>
          </p:cNvPr>
          <p:cNvSpPr txBox="1"/>
          <p:nvPr/>
        </p:nvSpPr>
        <p:spPr>
          <a:xfrm>
            <a:off x="8938957" y="5609815"/>
            <a:ext cx="8430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(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단위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: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시간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)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A2DDB94-FACC-63E6-63B4-6F380BA6D5DC}"/>
              </a:ext>
            </a:extLst>
          </p:cNvPr>
          <p:cNvCxnSpPr>
            <a:cxnSpLocks/>
          </p:cNvCxnSpPr>
          <p:nvPr/>
        </p:nvCxnSpPr>
        <p:spPr>
          <a:xfrm flipV="1">
            <a:off x="5638757" y="3573305"/>
            <a:ext cx="0" cy="3451827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8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FBB2-870F-8949-2851-A9457744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A947243-B75B-6C44-98CD-0CEB04EA8618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5438157-9680-01B9-7C63-DD2F3F53C402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6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관련 과제</a:t>
            </a:r>
            <a:endParaRPr lang="ko-KR" altLang="en-US" sz="126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F0A41F-DD87-6A0B-512E-241D275868AE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사과 </a:t>
            </a:r>
            <a:r>
              <a:rPr lang="en-US" altLang="ko-KR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r>
              <a:rPr lang="ko-KR" altLang="en-US" sz="2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축∙초방추형</a:t>
            </a:r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기계자동화 생산기술개발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D56A808-017F-7B48-C8C8-02B6C299CF3B}"/>
              </a:ext>
            </a:extLst>
          </p:cNvPr>
          <p:cNvSpPr txBox="1"/>
          <p:nvPr/>
        </p:nvSpPr>
        <p:spPr>
          <a:xfrm>
            <a:off x="725198" y="5745917"/>
            <a:ext cx="3828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2561B9"/>
                </a:solidFill>
                <a:ea typeface="G마켓 산스 Bold" panose="02000000000000000000" pitchFamily="50" charset="-127"/>
              </a:rPr>
              <a:t>유목기～성목기</a:t>
            </a:r>
            <a:endParaRPr lang="ko-KR" altLang="en-US" b="1" dirty="0">
              <a:solidFill>
                <a:srgbClr val="2561B9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BE97AE1-1312-4965-BCE9-15F0EE0330C4}"/>
              </a:ext>
            </a:extLst>
          </p:cNvPr>
          <p:cNvSpPr txBox="1"/>
          <p:nvPr/>
        </p:nvSpPr>
        <p:spPr>
          <a:xfrm>
            <a:off x="5914460" y="5745917"/>
            <a:ext cx="4107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2561B9"/>
                </a:solidFill>
                <a:ea typeface="G마켓 산스 Bold" panose="02000000000000000000" pitchFamily="50" charset="-127"/>
              </a:rPr>
              <a:t>기계화</a:t>
            </a:r>
            <a:endParaRPr lang="ko-KR" altLang="en-US" b="1" dirty="0">
              <a:solidFill>
                <a:srgbClr val="2561B9"/>
              </a:solidFill>
            </a:endParaRPr>
          </a:p>
        </p:txBody>
      </p:sp>
      <p:sp>
        <p:nvSpPr>
          <p:cNvPr id="81" name="십자형 80">
            <a:extLst>
              <a:ext uri="{FF2B5EF4-FFF2-40B4-BE49-F238E27FC236}">
                <a16:creationId xmlns:a16="http://schemas.microsoft.com/office/drawing/2014/main" id="{3AD93E12-F9C6-3796-6F08-DDE48D63A3C6}"/>
              </a:ext>
            </a:extLst>
          </p:cNvPr>
          <p:cNvSpPr/>
          <p:nvPr/>
        </p:nvSpPr>
        <p:spPr>
          <a:xfrm>
            <a:off x="4888177" y="3904833"/>
            <a:ext cx="497149" cy="513422"/>
          </a:xfrm>
          <a:prstGeom prst="plus">
            <a:avLst>
              <a:gd name="adj" fmla="val 41229"/>
            </a:avLst>
          </a:prstGeom>
          <a:solidFill>
            <a:srgbClr val="2561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561B9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F332EBF-C2EB-1E2C-11B9-25E078AEFAD3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3" name="자유형: 도형 2">
              <a:extLst>
                <a:ext uri="{FF2B5EF4-FFF2-40B4-BE49-F238E27FC236}">
                  <a16:creationId xmlns:a16="http://schemas.microsoft.com/office/drawing/2014/main" id="{88E6D29C-378F-16DF-3AD2-2C4AA1B0B555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AA7A9208-71B1-C024-EA23-C2846115CDC0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3474FDE7-DC7D-2D38-46E8-162C064F5CB0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F09E67-D389-2476-F4B5-B8480933C816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01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81209E16-64BC-F383-BD9D-67DC9D5435B7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5D92C6F-6DFC-8434-E91C-BA3EEEFA7F8C}"/>
              </a:ext>
            </a:extLst>
          </p:cNvPr>
          <p:cNvSpPr txBox="1"/>
          <p:nvPr/>
        </p:nvSpPr>
        <p:spPr>
          <a:xfrm>
            <a:off x="1228137" y="1386004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과제 수행 내용</a:t>
            </a: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F54671-353A-AD06-3168-BC4F61B24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82" y="2596528"/>
            <a:ext cx="4143734" cy="27624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DD3407-1EDC-962E-6C56-5BD92EBDA6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b="18754"/>
          <a:stretch/>
        </p:blipFill>
        <p:spPr>
          <a:xfrm>
            <a:off x="5914460" y="3521464"/>
            <a:ext cx="1970238" cy="13134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FDF39F6-C7E6-F474-F09F-EDCA5315AD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23" y="3521464"/>
            <a:ext cx="1970238" cy="131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BD3C6-A6A8-810D-23E3-ED98250C3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0AF0229-08F1-5FE3-0D4F-F5ED2BD26499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0F45A08-0DDB-8594-254F-BA9D9F4C7D62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6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관련 과제</a:t>
            </a:r>
            <a:endParaRPr lang="ko-KR" altLang="en-US" sz="126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3194EF-3CB9-339A-5445-09D311EAEDF0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사과 신품종 주산지 현장연구</a:t>
            </a:r>
          </a:p>
        </p:txBody>
      </p:sp>
      <p:pic>
        <p:nvPicPr>
          <p:cNvPr id="3" name="그래픽 2" descr="사과 윤곽선">
            <a:extLst>
              <a:ext uri="{FF2B5EF4-FFF2-40B4-BE49-F238E27FC236}">
                <a16:creationId xmlns:a16="http://schemas.microsoft.com/office/drawing/2014/main" id="{D1C259D9-AA6F-141B-5376-B1BD02389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8663" y="2533898"/>
            <a:ext cx="914400" cy="914400"/>
          </a:xfrm>
          <a:prstGeom prst="rect">
            <a:avLst/>
          </a:prstGeom>
        </p:spPr>
      </p:pic>
      <p:pic>
        <p:nvPicPr>
          <p:cNvPr id="7" name="그래픽 6" descr="시드 패킷 단색으로 채워진">
            <a:extLst>
              <a:ext uri="{FF2B5EF4-FFF2-40B4-BE49-F238E27FC236}">
                <a16:creationId xmlns:a16="http://schemas.microsoft.com/office/drawing/2014/main" id="{C0B9CD13-C211-A9EC-DBEF-9AB3E1906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9104" y="2527827"/>
            <a:ext cx="914400" cy="914400"/>
          </a:xfrm>
          <a:prstGeom prst="rect">
            <a:avLst/>
          </a:prstGeom>
        </p:spPr>
      </p:pic>
      <p:pic>
        <p:nvPicPr>
          <p:cNvPr id="11" name="그래픽 10" descr="일부 흐림 단색으로 채워진">
            <a:extLst>
              <a:ext uri="{FF2B5EF4-FFF2-40B4-BE49-F238E27FC236}">
                <a16:creationId xmlns:a16="http://schemas.microsoft.com/office/drawing/2014/main" id="{2EC644C2-33CE-9619-A99D-10DC6556D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26086" y="2581624"/>
            <a:ext cx="914400" cy="914400"/>
          </a:xfrm>
          <a:prstGeom prst="rect">
            <a:avLst/>
          </a:prstGeom>
        </p:spPr>
      </p:pic>
      <p:pic>
        <p:nvPicPr>
          <p:cNvPr id="13" name="그래픽 12" descr="뿌리가 있는 나무 윤곽선">
            <a:extLst>
              <a:ext uri="{FF2B5EF4-FFF2-40B4-BE49-F238E27FC236}">
                <a16:creationId xmlns:a16="http://schemas.microsoft.com/office/drawing/2014/main" id="{1E4A94C7-D760-D50E-1558-2C9E9AA4B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39545" y="2581624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398117-DE97-161C-7277-7A9357C5E84E}"/>
              </a:ext>
            </a:extLst>
          </p:cNvPr>
          <p:cNvSpPr txBox="1"/>
          <p:nvPr/>
        </p:nvSpPr>
        <p:spPr>
          <a:xfrm>
            <a:off x="1410945" y="3658883"/>
            <a:ext cx="1544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561B9"/>
                </a:solidFill>
                <a:ea typeface="G마켓 산스 Bold" panose="02000000000000000000" pitchFamily="50" charset="-127"/>
              </a:rPr>
              <a:t>기상환경</a:t>
            </a:r>
            <a:endParaRPr lang="ko-KR" altLang="en-US" sz="2000" b="1" dirty="0">
              <a:solidFill>
                <a:srgbClr val="2561B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9B042F-2A2C-1C5F-65C5-56DC96452FDE}"/>
              </a:ext>
            </a:extLst>
          </p:cNvPr>
          <p:cNvSpPr txBox="1"/>
          <p:nvPr/>
        </p:nvSpPr>
        <p:spPr>
          <a:xfrm>
            <a:off x="3172024" y="3658883"/>
            <a:ext cx="1544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2561B9"/>
                </a:solidFill>
                <a:ea typeface="G마켓 산스 Bold" panose="02000000000000000000" pitchFamily="50" charset="-127"/>
              </a:rPr>
              <a:t>수체생육</a:t>
            </a:r>
            <a:endParaRPr lang="ko-KR" altLang="en-US" sz="2000" b="1" dirty="0">
              <a:solidFill>
                <a:srgbClr val="2561B9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9A330-854F-5FDE-9FF9-6B6ADB3A8CAB}"/>
              </a:ext>
            </a:extLst>
          </p:cNvPr>
          <p:cNvSpPr txBox="1"/>
          <p:nvPr/>
        </p:nvSpPr>
        <p:spPr>
          <a:xfrm>
            <a:off x="5343345" y="3658883"/>
            <a:ext cx="1544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561B9"/>
                </a:solidFill>
                <a:ea typeface="G마켓 산스 Bold" panose="02000000000000000000" pitchFamily="50" charset="-127"/>
              </a:rPr>
              <a:t>토양분석</a:t>
            </a:r>
            <a:endParaRPr lang="ko-KR" altLang="en-US" sz="2000" b="1" dirty="0">
              <a:solidFill>
                <a:srgbClr val="2561B9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791CCF-A869-65F3-42AE-CAA473C28276}"/>
              </a:ext>
            </a:extLst>
          </p:cNvPr>
          <p:cNvSpPr txBox="1"/>
          <p:nvPr/>
        </p:nvSpPr>
        <p:spPr>
          <a:xfrm>
            <a:off x="7550687" y="3658883"/>
            <a:ext cx="15446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2561B9"/>
                </a:solidFill>
                <a:ea typeface="G마켓 산스 Bold" panose="02000000000000000000" pitchFamily="50" charset="-127"/>
              </a:rPr>
              <a:t>과실품질</a:t>
            </a:r>
            <a:endParaRPr lang="ko-KR" altLang="en-US" sz="2000" b="1" dirty="0">
              <a:solidFill>
                <a:srgbClr val="2561B9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59063E-F544-FCD9-54C4-DDFC39F6A441}"/>
              </a:ext>
            </a:extLst>
          </p:cNvPr>
          <p:cNvSpPr txBox="1"/>
          <p:nvPr/>
        </p:nvSpPr>
        <p:spPr>
          <a:xfrm>
            <a:off x="1725662" y="4150135"/>
            <a:ext cx="15446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온도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습도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강수량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일사량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풍속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0FCC2B-8201-7385-C1AA-555173C7F83A}"/>
              </a:ext>
            </a:extLst>
          </p:cNvPr>
          <p:cNvSpPr txBox="1"/>
          <p:nvPr/>
        </p:nvSpPr>
        <p:spPr>
          <a:xfrm>
            <a:off x="3388421" y="4150135"/>
            <a:ext cx="154468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수고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수폭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간경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 err="1">
                <a:ea typeface="G마켓 산스 Bold" panose="02000000000000000000" pitchFamily="50" charset="-127"/>
              </a:rPr>
              <a:t>신초수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 err="1">
                <a:ea typeface="G마켓 산스 Bold" panose="02000000000000000000" pitchFamily="50" charset="-127"/>
              </a:rPr>
              <a:t>신초길이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1D32F7-3C7E-A33B-3901-CEDE7120D3A4}"/>
              </a:ext>
            </a:extLst>
          </p:cNvPr>
          <p:cNvSpPr txBox="1"/>
          <p:nvPr/>
        </p:nvSpPr>
        <p:spPr>
          <a:xfrm>
            <a:off x="5595763" y="4152340"/>
            <a:ext cx="15446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 err="1">
                <a:ea typeface="G마켓 산스 Bold" panose="02000000000000000000" pitchFamily="50" charset="-127"/>
              </a:rPr>
              <a:t>물리성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화학성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E64A59-C643-0B1B-6D81-C351674CADDC}"/>
              </a:ext>
            </a:extLst>
          </p:cNvPr>
          <p:cNvSpPr txBox="1"/>
          <p:nvPr/>
        </p:nvSpPr>
        <p:spPr>
          <a:xfrm>
            <a:off x="7861867" y="4150135"/>
            <a:ext cx="15446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과중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과경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착색도</a:t>
            </a:r>
            <a:r>
              <a:rPr lang="en-US" altLang="ko-KR" sz="1400" dirty="0">
                <a:ea typeface="G마켓 산스 Bold" panose="02000000000000000000" pitchFamily="50" charset="-127"/>
              </a:rPr>
              <a:t>(L, a, b)</a:t>
            </a: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당도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산도</a:t>
            </a:r>
            <a:endParaRPr lang="en-US" altLang="ko-KR" sz="1400" dirty="0">
              <a:ea typeface="G마켓 산스 Bold" panose="02000000000000000000" pitchFamily="50" charset="-127"/>
            </a:endParaRPr>
          </a:p>
          <a:p>
            <a:r>
              <a:rPr lang="en-US" altLang="ko-KR" sz="1400" dirty="0">
                <a:ea typeface="G마켓 산스 Bold" panose="02000000000000000000" pitchFamily="50" charset="-127"/>
              </a:rPr>
              <a:t>· </a:t>
            </a:r>
            <a:r>
              <a:rPr lang="ko-KR" altLang="en-US" sz="1400" dirty="0">
                <a:ea typeface="G마켓 산스 Bold" panose="02000000000000000000" pitchFamily="50" charset="-127"/>
              </a:rPr>
              <a:t>경도</a:t>
            </a:r>
            <a:endParaRPr lang="ko-KR" altLang="en-US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CC0322-4AAF-4C82-322F-9E35C1722520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96A58978-27EC-CADB-CE49-B21588F95F54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DC625454-6654-EF22-583F-E089B4DD8635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45BC5D8C-28D7-8221-53D6-E042E25F179D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53A55C-EBCE-200F-4EA2-EC41CBE7E122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01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A6C98622-ACC0-1491-CEBC-08430A669D92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E47C2B6-6311-3CC8-ADE2-BDEE8D4D42C5}"/>
              </a:ext>
            </a:extLst>
          </p:cNvPr>
          <p:cNvSpPr txBox="1"/>
          <p:nvPr/>
        </p:nvSpPr>
        <p:spPr>
          <a:xfrm>
            <a:off x="1228137" y="1386004"/>
            <a:ext cx="792931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Bold" panose="02000000000000000000"/>
              </a:rPr>
              <a:t> </a:t>
            </a:r>
            <a:r>
              <a:rPr lang="ko-KR" altLang="en-US" b="1" dirty="0">
                <a:latin typeface="G마켓 산스 Medium" panose="02000000000000000000" pitchFamily="50" charset="-127"/>
                <a:ea typeface="G마켓 산스 Bold" panose="02000000000000000000"/>
              </a:rPr>
              <a:t>보유 데이터</a:t>
            </a:r>
            <a:endParaRPr lang="en-US" altLang="ko-KR" sz="1400" b="1" dirty="0">
              <a:solidFill>
                <a:prstClr val="black"/>
              </a:solidFill>
              <a:latin typeface="나눔스퀘어 ExtraBold"/>
              <a:ea typeface="G마켓 산스 Bold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17575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FFD1F-00FF-DA8B-65DB-1CEE0D1BA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3BF8D14-E38B-31FD-2796-EEF390AB7862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3861BF4-DDC0-2A17-1960-8620161B1D1F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6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교육 신청 동기</a:t>
            </a:r>
            <a:endParaRPr lang="ko-KR" altLang="en-US" sz="126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803D39-9167-C943-8C76-E0983B3B7010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지원 동기 및 성취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C6521-74C9-41AA-79D2-005094D6515E}"/>
              </a:ext>
            </a:extLst>
          </p:cNvPr>
          <p:cNvSpPr txBox="1"/>
          <p:nvPr/>
        </p:nvSpPr>
        <p:spPr>
          <a:xfrm>
            <a:off x="1228137" y="1559740"/>
            <a:ext cx="7929310" cy="2993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 데이터 활용 방안 정립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  · </a:t>
            </a:r>
            <a:r>
              <a:rPr lang="ko-KR" altLang="en-US" kern="0" spc="0" dirty="0">
                <a:effectLst/>
                <a:latin typeface="나눔스퀘어" panose="020B0600000101010101"/>
                <a:ea typeface="나눔스퀘어" panose="020B0600000101010101"/>
              </a:rPr>
              <a:t>의사결정 지원 대시보드 구축 및 자동리포트 프로세스 정립</a:t>
            </a:r>
            <a:endParaRPr lang="en-US" altLang="ko-KR" kern="0" spc="0" dirty="0">
              <a:effectLst/>
              <a:latin typeface="나눔스퀘어" panose="020B0600000101010101"/>
              <a:ea typeface="나눔스퀘어" panose="020B0600000101010101"/>
            </a:endParaRPr>
          </a:p>
          <a:p>
            <a:pPr>
              <a:lnSpc>
                <a:spcPct val="150000"/>
              </a:lnSpc>
            </a:pPr>
            <a:endParaRPr kumimoji="1" lang="en-US" altLang="ko-KR" sz="1000" b="1" kern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생성될 데이터 획득 체계 구축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0" spc="0" dirty="0">
                <a:effectLst/>
                <a:latin typeface="나눔스퀘어" panose="020B0600000101010101"/>
                <a:ea typeface="나눔스퀘어" panose="020B0600000101010101"/>
              </a:rPr>
              <a:t>  · </a:t>
            </a:r>
            <a:r>
              <a:rPr lang="ko-KR" altLang="en-US" sz="1800" kern="0" spc="0" dirty="0">
                <a:effectLst/>
                <a:latin typeface="나눔스퀘어" panose="020B0600000101010101"/>
                <a:ea typeface="나눔스퀘어" panose="020B0600000101010101"/>
              </a:rPr>
              <a:t>샘플링 설계 고도화 및 다양한 변수 고려</a:t>
            </a:r>
            <a:endParaRPr lang="en-US" altLang="ko-KR" sz="1800" kern="0" spc="0" dirty="0">
              <a:effectLst/>
              <a:latin typeface="나눔스퀘어" panose="020B0600000101010101"/>
              <a:ea typeface="나눔스퀘어" panose="020B0600000101010101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전통 재배실험 조사 중심에서 데이터 주도 체계 전환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0" spc="0" dirty="0">
                <a:effectLst/>
                <a:latin typeface="나눔스퀘어" panose="020B0600000101010101"/>
                <a:ea typeface="나눔스퀘어" panose="020B0600000101010101"/>
              </a:rPr>
              <a:t>  · </a:t>
            </a:r>
            <a:r>
              <a:rPr lang="ko-KR" altLang="en-US" sz="1800" kern="0" spc="0" dirty="0">
                <a:effectLst/>
                <a:latin typeface="나눔스퀘어" panose="020B0600000101010101"/>
                <a:ea typeface="나눔스퀘어" panose="020B0600000101010101"/>
              </a:rPr>
              <a:t>이미지</a:t>
            </a:r>
            <a:r>
              <a:rPr lang="en-US" altLang="ko-KR" sz="1800" kern="0" spc="0" dirty="0">
                <a:effectLst/>
                <a:latin typeface="나눔스퀘어" panose="020B0600000101010101"/>
                <a:ea typeface="나눔스퀘어" panose="020B0600000101010101"/>
              </a:rPr>
              <a:t>/</a:t>
            </a:r>
            <a:r>
              <a:rPr lang="ko-KR" altLang="en-US" sz="1800" kern="0" spc="0" dirty="0">
                <a:effectLst/>
                <a:latin typeface="나눔스퀘어" panose="020B0600000101010101"/>
                <a:ea typeface="나눔스퀘어" panose="020B0600000101010101"/>
              </a:rPr>
              <a:t>센서 기반 자동 </a:t>
            </a:r>
            <a:r>
              <a:rPr lang="en-US" altLang="ko-KR" sz="1800" kern="0" spc="0" dirty="0">
                <a:effectLst/>
                <a:latin typeface="나눔스퀘어" panose="020B0600000101010101"/>
                <a:ea typeface="나눔스퀘어" panose="020B0600000101010101"/>
              </a:rPr>
              <a:t>· </a:t>
            </a:r>
            <a:r>
              <a:rPr lang="ko-KR" altLang="en-US" sz="1800" kern="0" spc="0" dirty="0">
                <a:effectLst/>
                <a:latin typeface="나눔스퀘어" panose="020B0600000101010101"/>
                <a:ea typeface="나눔스퀘어" panose="020B0600000101010101"/>
              </a:rPr>
              <a:t>반자동 측정 후 데이터 처리 능력 향상</a:t>
            </a:r>
            <a:r>
              <a:rPr lang="en-US" altLang="ko-KR" sz="1800" kern="0" spc="0" dirty="0">
                <a:effectLst/>
                <a:latin typeface="나눔스퀘어" panose="020B0600000101010101"/>
                <a:ea typeface="나눔스퀘어" panose="020B0600000101010101"/>
              </a:rPr>
              <a:t> </a:t>
            </a: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CC0374-056A-2520-1B15-9A31A2CF2250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99E3441C-001F-A4B0-46F9-7AEA45468A9E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0B5E95BD-3886-FC14-DE4E-0B696F1307D8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04A1DEEF-F1F7-6252-F628-63867D6BBEC5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8C8F5E-F9B0-580B-D6D2-D7320718B39C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02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F2885EBD-2D58-3839-E199-9079CE694699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29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0B918-8AB8-55A0-2865-668BB4134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4B6C8BB-7BF9-106D-7502-23AA72FDF24E}"/>
              </a:ext>
            </a:extLst>
          </p:cNvPr>
          <p:cNvCxnSpPr>
            <a:cxnSpLocks/>
          </p:cNvCxnSpPr>
          <p:nvPr/>
        </p:nvCxnSpPr>
        <p:spPr>
          <a:xfrm>
            <a:off x="1157190" y="829943"/>
            <a:ext cx="9642573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956E62-A455-67F8-8231-42B8F3D05D17}"/>
              </a:ext>
            </a:extLst>
          </p:cNvPr>
          <p:cNvSpPr txBox="1"/>
          <p:nvPr/>
        </p:nvSpPr>
        <p:spPr>
          <a:xfrm>
            <a:off x="1157190" y="563631"/>
            <a:ext cx="6154411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60" dirty="0"/>
              <a:t>MBA </a:t>
            </a:r>
            <a:r>
              <a:rPr lang="ko-KR" altLang="en-US" sz="1260" dirty="0"/>
              <a:t>성과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1625DF-5AFD-E7A8-81A8-0EDFAE9E070E}"/>
              </a:ext>
            </a:extLst>
          </p:cNvPr>
          <p:cNvSpPr txBox="1"/>
          <p:nvPr/>
        </p:nvSpPr>
        <p:spPr>
          <a:xfrm>
            <a:off x="1157190" y="834131"/>
            <a:ext cx="615441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과실품질 예측</a:t>
            </a:r>
            <a:endParaRPr lang="ko-KR" altLang="en-US" sz="2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FA81B2-F187-50B8-B233-76766EDB4565}"/>
              </a:ext>
            </a:extLst>
          </p:cNvPr>
          <p:cNvSpPr txBox="1"/>
          <p:nvPr/>
        </p:nvSpPr>
        <p:spPr>
          <a:xfrm>
            <a:off x="1228137" y="1559740"/>
            <a:ext cx="792931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561B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■</a:t>
            </a:r>
            <a:r>
              <a:rPr kumimoji="1" lang="ko-KR" altLang="en-US" b="1" kern="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신품종 주산지 현장연구 자료</a:t>
            </a:r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(2024~2025)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CAC26-E356-F2BE-63F8-B86C220293E7}"/>
              </a:ext>
            </a:extLst>
          </p:cNvPr>
          <p:cNvSpPr txBox="1"/>
          <p:nvPr/>
        </p:nvSpPr>
        <p:spPr>
          <a:xfrm>
            <a:off x="1228137" y="1959506"/>
            <a:ext cx="8743358" cy="926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92250" marR="0" indent="-14922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    · </a:t>
            </a:r>
            <a:r>
              <a:rPr lang="ko-KR" altLang="en-US" kern="0" spc="0" dirty="0">
                <a:effectLst/>
                <a:latin typeface="나눔스퀘어" panose="020B0600000101010101"/>
                <a:ea typeface="나눔스퀘어" panose="020B0600000101010101"/>
              </a:rPr>
              <a:t>환경데이터</a:t>
            </a: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: </a:t>
            </a:r>
            <a:r>
              <a:rPr lang="ko-KR" altLang="en-US" dirty="0"/>
              <a:t>지역별 월평균 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일사량</a:t>
            </a:r>
            <a:r>
              <a:rPr lang="en-US" altLang="ko-KR" dirty="0"/>
              <a:t>, </a:t>
            </a:r>
            <a:r>
              <a:rPr lang="ko-KR" altLang="en-US" dirty="0"/>
              <a:t>강수량</a:t>
            </a:r>
            <a:r>
              <a:rPr lang="en-US" altLang="ko-KR" dirty="0"/>
              <a:t>, </a:t>
            </a:r>
            <a:r>
              <a:rPr lang="ko-KR" altLang="en-US" dirty="0"/>
              <a:t>풍속</a:t>
            </a:r>
            <a:r>
              <a:rPr lang="en-US" altLang="ko-KR" dirty="0"/>
              <a:t>, </a:t>
            </a:r>
            <a:r>
              <a:rPr lang="ko-KR" altLang="en-US" dirty="0"/>
              <a:t>풍향</a:t>
            </a:r>
            <a:endParaRPr lang="en-US" altLang="ko-KR" dirty="0"/>
          </a:p>
          <a:p>
            <a:pPr marL="1492250" marR="0" indent="-149225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0" dirty="0">
                <a:effectLst/>
                <a:latin typeface="나눔스퀘어" panose="020B0600000101010101"/>
                <a:ea typeface="나눔스퀘어" panose="020B0600000101010101"/>
              </a:rPr>
              <a:t>    · </a:t>
            </a:r>
            <a:r>
              <a:rPr lang="ko-KR" altLang="en-US" sz="1800" kern="0" spc="0" dirty="0">
                <a:effectLst/>
                <a:latin typeface="나눔스퀘어" panose="020B0600000101010101"/>
                <a:ea typeface="나눔스퀘어" panose="020B0600000101010101"/>
              </a:rPr>
              <a:t>과실데이터</a:t>
            </a:r>
            <a:r>
              <a:rPr lang="en-US" altLang="ko-KR" sz="1800" kern="0" spc="0" dirty="0">
                <a:effectLst/>
                <a:latin typeface="나눔스퀘어" panose="020B0600000101010101"/>
                <a:ea typeface="나눔스퀘어" panose="020B0600000101010101"/>
              </a:rPr>
              <a:t>: </a:t>
            </a:r>
            <a:r>
              <a:rPr lang="ko-KR" altLang="en-US" dirty="0"/>
              <a:t>품종별 </a:t>
            </a:r>
            <a:r>
              <a:rPr lang="ko-KR" altLang="en-US" dirty="0" err="1"/>
              <a:t>동녹</a:t>
            </a:r>
            <a:r>
              <a:rPr lang="en-US" altLang="ko-KR" dirty="0"/>
              <a:t>, </a:t>
            </a:r>
            <a:r>
              <a:rPr lang="ko-KR" altLang="en-US" dirty="0"/>
              <a:t>착색도</a:t>
            </a:r>
            <a:r>
              <a:rPr lang="en-US" altLang="ko-KR" dirty="0"/>
              <a:t>, </a:t>
            </a:r>
            <a:r>
              <a:rPr lang="ko-KR" altLang="en-US" dirty="0"/>
              <a:t>당도</a:t>
            </a:r>
            <a:r>
              <a:rPr lang="en-US" altLang="ko-KR" dirty="0"/>
              <a:t>, </a:t>
            </a:r>
            <a:r>
              <a:rPr lang="ko-KR" altLang="en-US" dirty="0"/>
              <a:t>산도</a:t>
            </a:r>
            <a:r>
              <a:rPr lang="en-US" altLang="ko-KR" dirty="0"/>
              <a:t>, Hunter Lab </a:t>
            </a:r>
            <a:r>
              <a:rPr lang="ko-KR" altLang="en-US" dirty="0" err="1"/>
              <a:t>색도값</a:t>
            </a:r>
            <a:r>
              <a:rPr lang="ko-KR" altLang="en-US" dirty="0"/>
              <a:t> 등</a:t>
            </a:r>
            <a:endParaRPr lang="ko-KR" altLang="en-US" sz="1800" kern="0" spc="0" dirty="0">
              <a:effectLst/>
              <a:latin typeface="나눔스퀘어" panose="020B0600000101010101"/>
              <a:ea typeface="나눔스퀘어" panose="020B0600000101010101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DFB4EC-2EDF-2501-951D-F7B129BFF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260656"/>
              </p:ext>
            </p:extLst>
          </p:nvPr>
        </p:nvGraphicFramePr>
        <p:xfrm>
          <a:off x="1854581" y="3143594"/>
          <a:ext cx="7304130" cy="1361465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811570">
                  <a:extLst>
                    <a:ext uri="{9D8B030D-6E8A-4147-A177-3AD203B41FA5}">
                      <a16:colId xmlns:a16="http://schemas.microsoft.com/office/drawing/2014/main" val="622048614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1252075081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3279979533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1761653275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1494176637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1139468546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220281361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1769155485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4184636504"/>
                    </a:ext>
                  </a:extLst>
                </a:gridCol>
              </a:tblGrid>
              <a:tr h="2722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지역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기온</a:t>
                      </a:r>
                      <a:r>
                        <a:rPr lang="en-US" altLang="ko-KR" sz="1000" u="none" strike="noStrike" dirty="0">
                          <a:effectLst/>
                        </a:rPr>
                        <a:t>_1</a:t>
                      </a:r>
                      <a:r>
                        <a:rPr lang="ko-KR" altLang="en-US" sz="1000" u="none" strike="noStrike" dirty="0">
                          <a:effectLst/>
                        </a:rPr>
                        <a:t>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기온</a:t>
                      </a:r>
                      <a:r>
                        <a:rPr lang="en-US" altLang="ko-KR" sz="1000" u="none" strike="noStrike">
                          <a:effectLst/>
                        </a:rPr>
                        <a:t>_2</a:t>
                      </a:r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기온</a:t>
                      </a:r>
                      <a:r>
                        <a:rPr lang="en-US" altLang="ko-KR" sz="1000" u="none" strike="noStrike">
                          <a:effectLst/>
                        </a:rPr>
                        <a:t>_3</a:t>
                      </a:r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기온</a:t>
                      </a:r>
                      <a:r>
                        <a:rPr lang="en-US" altLang="ko-KR" sz="1000" u="none" strike="noStrike">
                          <a:effectLst/>
                        </a:rPr>
                        <a:t>_4</a:t>
                      </a:r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기온</a:t>
                      </a:r>
                      <a:r>
                        <a:rPr lang="en-US" altLang="ko-KR" sz="1000" u="none" strike="noStrike">
                          <a:effectLst/>
                        </a:rPr>
                        <a:t>_5</a:t>
                      </a:r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r>
                        <a:rPr lang="en-US" altLang="ko-KR" sz="1000" u="none" strike="noStrike">
                          <a:effectLst/>
                        </a:rPr>
                        <a:t>_1</a:t>
                      </a:r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풍향</a:t>
                      </a:r>
                      <a:r>
                        <a:rPr lang="en-US" altLang="ko-KR" sz="1000" u="none" strike="noStrike">
                          <a:effectLst/>
                        </a:rPr>
                        <a:t>_2</a:t>
                      </a:r>
                      <a:r>
                        <a:rPr lang="ko-KR" altLang="en-US" sz="1000" u="none" strike="noStrike">
                          <a:effectLst/>
                        </a:rPr>
                        <a:t>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풍향</a:t>
                      </a:r>
                      <a:r>
                        <a:rPr lang="en-US" altLang="ko-KR" sz="1000" u="none" strike="noStrike" dirty="0">
                          <a:effectLst/>
                        </a:rPr>
                        <a:t>_3</a:t>
                      </a:r>
                      <a:r>
                        <a:rPr lang="ko-KR" altLang="en-US" sz="1000" u="none" strike="noStrike" dirty="0">
                          <a:effectLst/>
                        </a:rPr>
                        <a:t>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762587"/>
                  </a:ext>
                </a:extLst>
              </a:tr>
              <a:tr h="2722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양구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-4.80045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-4.81711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3.690625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10.94041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13.85775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157.9274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166.4263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151.2001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3676086"/>
                  </a:ext>
                </a:extLst>
              </a:tr>
              <a:tr h="2722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충주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-2.39069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-2.61789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6.938845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12.90459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16.81779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89.13784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111.0652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112.4538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321433"/>
                  </a:ext>
                </a:extLst>
              </a:tr>
              <a:tr h="2722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밀양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-0.32945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-0.00514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8.367767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13.7158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17.12828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133.1068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145.8156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143.1359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360232"/>
                  </a:ext>
                </a:extLst>
              </a:tr>
              <a:tr h="2722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포항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-0.38742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-1.78732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6.021643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11.87145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14.93145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172.3649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174.1636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157.2013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906211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1DD33F-4848-B126-1AD1-6413F3707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81132"/>
              </p:ext>
            </p:extLst>
          </p:nvPr>
        </p:nvGraphicFramePr>
        <p:xfrm>
          <a:off x="1854581" y="4682052"/>
          <a:ext cx="7304130" cy="15908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1570">
                  <a:extLst>
                    <a:ext uri="{9D8B030D-6E8A-4147-A177-3AD203B41FA5}">
                      <a16:colId xmlns:a16="http://schemas.microsoft.com/office/drawing/2014/main" val="3276293811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692917492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2494578584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1959973310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1641120925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535184913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1978856203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1202362700"/>
                    </a:ext>
                  </a:extLst>
                </a:gridCol>
                <a:gridCol w="811570">
                  <a:extLst>
                    <a:ext uri="{9D8B030D-6E8A-4147-A177-3AD203B41FA5}">
                      <a16:colId xmlns:a16="http://schemas.microsoft.com/office/drawing/2014/main" val="844778393"/>
                    </a:ext>
                  </a:extLst>
                </a:gridCol>
              </a:tblGrid>
              <a:tr h="2651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지역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반복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과중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DA-meter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Hunter_b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경도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당도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산도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동녹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928396"/>
                  </a:ext>
                </a:extLst>
              </a:tr>
              <a:tr h="2651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1.65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33.11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83.6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12.6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1.64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707979"/>
                  </a:ext>
                </a:extLst>
              </a:tr>
              <a:tr h="2651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307.5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1.56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33.37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94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13.6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1.83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5955101"/>
                  </a:ext>
                </a:extLst>
              </a:tr>
              <a:tr h="2651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239.5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1.63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33.13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89.2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13.2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543691"/>
                  </a:ext>
                </a:extLst>
              </a:tr>
              <a:tr h="2651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223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1.19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33.77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88.95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13.3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1.68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0662257"/>
                  </a:ext>
                </a:extLst>
              </a:tr>
              <a:tr h="2651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양구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271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1.53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32.55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13.4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1.74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561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35319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5AB537B3-8A61-64CB-2E25-C69723CA2932}"/>
              </a:ext>
            </a:extLst>
          </p:cNvPr>
          <p:cNvGrpSpPr/>
          <p:nvPr/>
        </p:nvGrpSpPr>
        <p:grpSpPr>
          <a:xfrm>
            <a:off x="218975" y="326836"/>
            <a:ext cx="735042" cy="832010"/>
            <a:chOff x="218975" y="326836"/>
            <a:chExt cx="735042" cy="832010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8CC0192E-C0F4-2AA8-1588-45D7A49384C9}"/>
                </a:ext>
              </a:extLst>
            </p:cNvPr>
            <p:cNvSpPr/>
            <p:nvPr/>
          </p:nvSpPr>
          <p:spPr>
            <a:xfrm rot="11150316">
              <a:off x="517492" y="326836"/>
              <a:ext cx="202180" cy="118923"/>
            </a:xfrm>
            <a:custGeom>
              <a:avLst/>
              <a:gdLst>
                <a:gd name="connsiteX0" fmla="*/ 202180 w 202180"/>
                <a:gd name="connsiteY0" fmla="*/ 98249 h 118923"/>
                <a:gd name="connsiteX1" fmla="*/ 0 w 202180"/>
                <a:gd name="connsiteY1" fmla="*/ 118923 h 118923"/>
                <a:gd name="connsiteX2" fmla="*/ 11146 w 202180"/>
                <a:gd name="connsiteY2" fmla="*/ 103529 h 118923"/>
                <a:gd name="connsiteX3" fmla="*/ 200054 w 202180"/>
                <a:gd name="connsiteY3" fmla="*/ 215 h 118923"/>
                <a:gd name="connsiteX4" fmla="*/ 202180 w 202180"/>
                <a:gd name="connsiteY4" fmla="*/ 0 h 118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180" h="118923">
                  <a:moveTo>
                    <a:pt x="202180" y="98249"/>
                  </a:moveTo>
                  <a:lnTo>
                    <a:pt x="0" y="118923"/>
                  </a:lnTo>
                  <a:lnTo>
                    <a:pt x="11146" y="103529"/>
                  </a:lnTo>
                  <a:cubicBezTo>
                    <a:pt x="61457" y="52004"/>
                    <a:pt x="126785" y="15208"/>
                    <a:pt x="200054" y="215"/>
                  </a:cubicBezTo>
                  <a:lnTo>
                    <a:pt x="202180" y="0"/>
                  </a:ln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4A8B45D6-7F85-4791-2330-6872A8BB5C04}"/>
                </a:ext>
              </a:extLst>
            </p:cNvPr>
            <p:cNvSpPr/>
            <p:nvPr/>
          </p:nvSpPr>
          <p:spPr>
            <a:xfrm>
              <a:off x="218975" y="423804"/>
              <a:ext cx="735042" cy="735042"/>
            </a:xfrm>
            <a:custGeom>
              <a:avLst/>
              <a:gdLst>
                <a:gd name="connsiteX0" fmla="*/ 362447 w 735042"/>
                <a:gd name="connsiteY0" fmla="*/ 129536 h 735042"/>
                <a:gd name="connsiteX1" fmla="*/ 124462 w 735042"/>
                <a:gd name="connsiteY1" fmla="*/ 367521 h 735042"/>
                <a:gd name="connsiteX2" fmla="*/ 362447 w 735042"/>
                <a:gd name="connsiteY2" fmla="*/ 605506 h 735042"/>
                <a:gd name="connsiteX3" fmla="*/ 600432 w 735042"/>
                <a:gd name="connsiteY3" fmla="*/ 367521 h 735042"/>
                <a:gd name="connsiteX4" fmla="*/ 362447 w 735042"/>
                <a:gd name="connsiteY4" fmla="*/ 129536 h 735042"/>
                <a:gd name="connsiteX5" fmla="*/ 367521 w 735042"/>
                <a:gd name="connsiteY5" fmla="*/ 0 h 735042"/>
                <a:gd name="connsiteX6" fmla="*/ 735042 w 735042"/>
                <a:gd name="connsiteY6" fmla="*/ 367521 h 735042"/>
                <a:gd name="connsiteX7" fmla="*/ 367521 w 735042"/>
                <a:gd name="connsiteY7" fmla="*/ 735042 h 735042"/>
                <a:gd name="connsiteX8" fmla="*/ 0 w 735042"/>
                <a:gd name="connsiteY8" fmla="*/ 367521 h 735042"/>
                <a:gd name="connsiteX9" fmla="*/ 367521 w 735042"/>
                <a:gd name="connsiteY9" fmla="*/ 0 h 73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5042" h="735042">
                  <a:moveTo>
                    <a:pt x="362447" y="129536"/>
                  </a:moveTo>
                  <a:cubicBezTo>
                    <a:pt x="231012" y="129536"/>
                    <a:pt x="124462" y="236086"/>
                    <a:pt x="124462" y="367521"/>
                  </a:cubicBezTo>
                  <a:cubicBezTo>
                    <a:pt x="124462" y="498956"/>
                    <a:pt x="231012" y="605506"/>
                    <a:pt x="362447" y="605506"/>
                  </a:cubicBezTo>
                  <a:cubicBezTo>
                    <a:pt x="493882" y="605506"/>
                    <a:pt x="600432" y="498956"/>
                    <a:pt x="600432" y="367521"/>
                  </a:cubicBezTo>
                  <a:cubicBezTo>
                    <a:pt x="600432" y="236086"/>
                    <a:pt x="493882" y="129536"/>
                    <a:pt x="362447" y="129536"/>
                  </a:cubicBezTo>
                  <a:close/>
                  <a:moveTo>
                    <a:pt x="367521" y="0"/>
                  </a:moveTo>
                  <a:cubicBezTo>
                    <a:pt x="570497" y="0"/>
                    <a:pt x="735042" y="164545"/>
                    <a:pt x="735042" y="367521"/>
                  </a:cubicBezTo>
                  <a:cubicBezTo>
                    <a:pt x="735042" y="570497"/>
                    <a:pt x="570497" y="735042"/>
                    <a:pt x="367521" y="735042"/>
                  </a:cubicBezTo>
                  <a:cubicBezTo>
                    <a:pt x="164545" y="735042"/>
                    <a:pt x="0" y="570497"/>
                    <a:pt x="0" y="367521"/>
                  </a:cubicBezTo>
                  <a:cubicBezTo>
                    <a:pt x="0" y="164545"/>
                    <a:pt x="164545" y="0"/>
                    <a:pt x="367521" y="0"/>
                  </a:cubicBezTo>
                  <a:close/>
                </a:path>
              </a:pathLst>
            </a:custGeom>
            <a:solidFill>
              <a:srgbClr val="C8DA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945F7F5-BC24-0C71-4C8A-A062B7BC6DA5}"/>
                </a:ext>
              </a:extLst>
            </p:cNvPr>
            <p:cNvSpPr/>
            <p:nvPr/>
          </p:nvSpPr>
          <p:spPr>
            <a:xfrm>
              <a:off x="218975" y="423804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2561B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003AB9-B3EE-4C5A-4D38-AC39D9DE1644}"/>
                </a:ext>
              </a:extLst>
            </p:cNvPr>
            <p:cNvSpPr txBox="1"/>
            <p:nvPr/>
          </p:nvSpPr>
          <p:spPr>
            <a:xfrm>
              <a:off x="347079" y="444092"/>
              <a:ext cx="556819" cy="560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92250" marR="0" indent="-1492250" algn="just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200" kern="0" spc="0" dirty="0">
                  <a:solidFill>
                    <a:srgbClr val="558CDD"/>
                  </a:solidFill>
                  <a:effectLst/>
                  <a:latin typeface="나눔스퀘어" panose="020B0600000101010101"/>
                  <a:ea typeface="나눔스퀘어" panose="020B0600000101010101"/>
                </a:rPr>
                <a:t>03</a:t>
              </a:r>
              <a:endParaRPr lang="ko-KR" altLang="en-US" sz="2200" kern="0" spc="0" dirty="0">
                <a:solidFill>
                  <a:srgbClr val="558CDD"/>
                </a:solidFill>
                <a:effectLst/>
                <a:latin typeface="나눔스퀘어" panose="020B0600000101010101"/>
                <a:ea typeface="나눔스퀘어" panose="020B0600000101010101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AC4FA4E-1F0B-84EA-4858-56710325613C}"/>
                </a:ext>
              </a:extLst>
            </p:cNvPr>
            <p:cNvSpPr/>
            <p:nvPr/>
          </p:nvSpPr>
          <p:spPr>
            <a:xfrm rot="10800000">
              <a:off x="661025" y="814989"/>
              <a:ext cx="292992" cy="330944"/>
            </a:xfrm>
            <a:custGeom>
              <a:avLst/>
              <a:gdLst>
                <a:gd name="connsiteX0" fmla="*/ 292992 w 292992"/>
                <a:gd name="connsiteY0" fmla="*/ 0 h 330944"/>
                <a:gd name="connsiteX1" fmla="*/ 292992 w 292992"/>
                <a:gd name="connsiteY1" fmla="*/ 132988 h 330944"/>
                <a:gd name="connsiteX2" fmla="*/ 267226 w 292992"/>
                <a:gd name="connsiteY2" fmla="*/ 140986 h 330944"/>
                <a:gd name="connsiteX3" fmla="*/ 132574 w 292992"/>
                <a:gd name="connsiteY3" fmla="*/ 289500 h 330944"/>
                <a:gd name="connsiteX4" fmla="*/ 126309 w 292992"/>
                <a:gd name="connsiteY4" fmla="*/ 330944 h 330944"/>
                <a:gd name="connsiteX5" fmla="*/ 0 w 292992"/>
                <a:gd name="connsiteY5" fmla="*/ 330944 h 330944"/>
                <a:gd name="connsiteX6" fmla="*/ 3153 w 292992"/>
                <a:gd name="connsiteY6" fmla="*/ 295212 h 330944"/>
                <a:gd name="connsiteX7" fmla="*/ 290866 w 292992"/>
                <a:gd name="connsiteY7" fmla="*/ 215 h 330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992" h="330944">
                  <a:moveTo>
                    <a:pt x="292992" y="0"/>
                  </a:moveTo>
                  <a:lnTo>
                    <a:pt x="292992" y="132988"/>
                  </a:lnTo>
                  <a:lnTo>
                    <a:pt x="267226" y="140986"/>
                  </a:lnTo>
                  <a:cubicBezTo>
                    <a:pt x="203163" y="168082"/>
                    <a:pt x="153435" y="222432"/>
                    <a:pt x="132574" y="289500"/>
                  </a:cubicBezTo>
                  <a:lnTo>
                    <a:pt x="126309" y="330944"/>
                  </a:lnTo>
                  <a:lnTo>
                    <a:pt x="0" y="330944"/>
                  </a:lnTo>
                  <a:lnTo>
                    <a:pt x="3153" y="295212"/>
                  </a:lnTo>
                  <a:cubicBezTo>
                    <a:pt x="29556" y="147400"/>
                    <a:pt x="144327" y="30201"/>
                    <a:pt x="290866" y="215"/>
                  </a:cubicBezTo>
                  <a:close/>
                </a:path>
              </a:pathLst>
            </a:custGeom>
            <a:solidFill>
              <a:srgbClr val="558C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7631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1948</TotalTime>
  <Words>2229</Words>
  <Application>Microsoft Office PowerPoint</Application>
  <PresentationFormat>사용자 지정</PresentationFormat>
  <Paragraphs>510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맑은 고딕</vt:lpstr>
      <vt:lpstr>나눔스퀘어</vt:lpstr>
      <vt:lpstr>Calibri</vt:lpstr>
      <vt:lpstr>Arial</vt:lpstr>
      <vt:lpstr>G마켓 산스 Bold</vt:lpstr>
      <vt:lpstr>KoPub돋움체 Medium</vt:lpstr>
      <vt:lpstr>나눔스퀘어 ExtraBold</vt:lpstr>
      <vt:lpstr>G마켓 산스 Medium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nihhs_wngus1113</dc:creator>
  <cp:lastModifiedBy>wngus9647@naver.com</cp:lastModifiedBy>
  <cp:revision>104</cp:revision>
  <cp:lastPrinted>2025-08-17T10:51:15Z</cp:lastPrinted>
  <dcterms:created xsi:type="dcterms:W3CDTF">2025-08-09T02:36:23Z</dcterms:created>
  <dcterms:modified xsi:type="dcterms:W3CDTF">2025-09-29T08:59:41Z</dcterms:modified>
</cp:coreProperties>
</file>